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71" r:id="rId9"/>
    <p:sldId id="263" r:id="rId10"/>
    <p:sldId id="267" r:id="rId11"/>
    <p:sldId id="268" r:id="rId12"/>
    <p:sldId id="273" r:id="rId13"/>
    <p:sldId id="270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1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128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279404" y="908720"/>
            <a:ext cx="8712201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941" y="296863"/>
            <a:ext cx="8713341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2400"/>
              </a:lnSpc>
              <a:defRPr lang="de-DE" sz="225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00191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  <p:sldLayoutId id="2147483678" r:id="rId1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747" y="2451792"/>
            <a:ext cx="6858000" cy="852221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FINANSIJSKO PORAVNANJE NEŽELJENIH ODSTUPANJA</a:t>
            </a:r>
            <a:br>
              <a:rPr lang="sr-Latn-ME" dirty="0" smtClean="0"/>
            </a:br>
            <a:r>
              <a:rPr lang="sr-Latn-ME" dirty="0" err="1" smtClean="0"/>
              <a:t>FSkar</a:t>
            </a:r>
            <a:endParaRPr lang="en-NZ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813" y="4674735"/>
            <a:ext cx="8346102" cy="98921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r-Latn-ME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Autor: Biljana Ivanović</a:t>
            </a:r>
            <a:r>
              <a:rPr lang="sr-Latn-ME" sz="1800" dirty="0" smtClean="0"/>
              <a:t>                                                             </a:t>
            </a:r>
            <a:r>
              <a:rPr lang="sr-Latn-ME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 i mjesto: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r-Latn-ME" sz="1800" dirty="0" smtClean="0">
                <a:solidFill>
                  <a:srgbClr val="FFFF00"/>
                </a:solidFill>
              </a:rPr>
              <a:t>           </a:t>
            </a:r>
            <a:r>
              <a:rPr lang="sr-Latn-ME" sz="1800" dirty="0">
                <a:solidFill>
                  <a:srgbClr val="FFFF00"/>
                </a:solidFill>
              </a:rPr>
              <a:t> </a:t>
            </a:r>
            <a:r>
              <a:rPr lang="sr-Latn-ME" sz="1800" dirty="0" smtClean="0">
                <a:solidFill>
                  <a:srgbClr val="FFFF00"/>
                </a:solidFill>
              </a:rPr>
              <a:t>                                                                                    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sr-Latn-ME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.09.2021. Budva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r-Latn-ME" sz="1800" dirty="0" smtClean="0"/>
              <a:t>           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57072" cy="852221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Pitanja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recenzenta</a:t>
            </a:r>
            <a:r>
              <a:rPr lang="en-US" sz="2800" b="1" dirty="0" smtClean="0"/>
              <a:t> (1/4)</a:t>
            </a:r>
            <a:endParaRPr lang="sr-Latn-ME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3517" y="1290309"/>
            <a:ext cx="8962845" cy="50783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FSkar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metodologija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utiče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dalji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obračun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cijena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poravnanja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balansno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odgovorne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CG? 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M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Metodologija za utvrđivanje cijena, rokova i uslova za pružanje pomoćnih usluga i usluga balansiranja </a:t>
            </a:r>
            <a:r>
              <a:rPr lang="sr-Latn-M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prenosnog</a:t>
            </a:r>
            <a:r>
              <a:rPr lang="sr-Latn-M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sistema električne energije: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09713" y="4012719"/>
                <a:ext cx="2682816" cy="565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𝐹𝑆𝑘𝑎𝑟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𝐹𝑆𝑘𝑎𝑟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713" y="4012719"/>
                <a:ext cx="2682816" cy="5656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63282" y="4012719"/>
                <a:ext cx="2682816" cy="565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sr-Latn-M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82" y="4012719"/>
                <a:ext cx="2682816" cy="565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3968150" y="4154136"/>
            <a:ext cx="655607" cy="28283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31680"/>
            <a:ext cx="8057072" cy="852221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Pitanja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recenzenta</a:t>
            </a:r>
            <a:r>
              <a:rPr lang="en-US" sz="2800" b="1" dirty="0" smtClean="0"/>
              <a:t> (2/4)</a:t>
            </a:r>
            <a:endParaRPr lang="sr-Latn-ME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3517" y="1290309"/>
            <a:ext cx="8962845" cy="5078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li očekujete da bi FSkar cijene mogle postati konkurentne cijenama na balansnom tržištu?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37" y="2414034"/>
            <a:ext cx="7895004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1E846E-2529-45C8-8F85-C37645F5D67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1E846E-2529-45C8-8F85-C37645F5D6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8101A2C-5E6B-4B61-93BC-8250CE2EDC48}"/>
              </a:ext>
            </a:extLst>
          </p:cNvPr>
          <p:cNvSpPr/>
          <p:nvPr/>
        </p:nvSpPr>
        <p:spPr>
          <a:xfrm>
            <a:off x="6790332" y="4140111"/>
            <a:ext cx="1337220" cy="5400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FDE6A1-55CB-4BF6-B9CB-75365B46F5AA}"/>
              </a:ext>
            </a:extLst>
          </p:cNvPr>
          <p:cNvSpPr/>
          <p:nvPr/>
        </p:nvSpPr>
        <p:spPr>
          <a:xfrm>
            <a:off x="2396349" y="3819662"/>
            <a:ext cx="256187" cy="54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344043-E881-4350-83B3-2EB053432083}"/>
              </a:ext>
            </a:extLst>
          </p:cNvPr>
          <p:cNvSpPr/>
          <p:nvPr/>
        </p:nvSpPr>
        <p:spPr>
          <a:xfrm>
            <a:off x="3338806" y="3789209"/>
            <a:ext cx="256187" cy="6715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2C070D0-A40C-4198-9D97-F15740CB1CCB}"/>
              </a:ext>
            </a:extLst>
          </p:cNvPr>
          <p:cNvSpPr/>
          <p:nvPr/>
        </p:nvSpPr>
        <p:spPr>
          <a:xfrm>
            <a:off x="8250072" y="2094520"/>
            <a:ext cx="676903" cy="35689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EABEF4-71A4-4F4A-9B3A-372A6C8BBC57}"/>
              </a:ext>
            </a:extLst>
          </p:cNvPr>
          <p:cNvSpPr txBox="1"/>
          <p:nvPr/>
        </p:nvSpPr>
        <p:spPr>
          <a:xfrm rot="16200000">
            <a:off x="7256104" y="3763023"/>
            <a:ext cx="26802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1" dirty="0">
                <a:latin typeface="+mj-lt"/>
              </a:rPr>
              <a:t>Decommissioning Comp Scheduling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2432" y="100023"/>
            <a:ext cx="8057072" cy="8522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de-DE" sz="225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Pitanja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recenzenta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(3/4)</a:t>
            </a:r>
            <a:endParaRPr lang="sr-Latn-ME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97" y="1277214"/>
            <a:ext cx="8746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Da li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mehanizam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kompenzacionih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nekom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dalje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prisutan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71285" y="2253488"/>
            <a:ext cx="8069200" cy="3497540"/>
            <a:chOff x="67197" y="1826204"/>
            <a:chExt cx="8069200" cy="34975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FA4919-4D4F-442E-99EC-6040341A9968}"/>
                </a:ext>
              </a:extLst>
            </p:cNvPr>
            <p:cNvSpPr/>
            <p:nvPr/>
          </p:nvSpPr>
          <p:spPr>
            <a:xfrm>
              <a:off x="3599892" y="3729807"/>
              <a:ext cx="1080124" cy="542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796030-69E7-4E83-B142-A6945B10F8B5}"/>
                </a:ext>
              </a:extLst>
            </p:cNvPr>
            <p:cNvSpPr/>
            <p:nvPr/>
          </p:nvSpPr>
          <p:spPr>
            <a:xfrm>
              <a:off x="873066" y="2443825"/>
              <a:ext cx="648070" cy="540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F03F51C-C342-45BD-B374-7A8B356081CE}"/>
                </a:ext>
              </a:extLst>
            </p:cNvPr>
            <p:cNvCxnSpPr>
              <a:cxnSpLocks/>
            </p:cNvCxnSpPr>
            <p:nvPr/>
          </p:nvCxnSpPr>
          <p:spPr>
            <a:xfrm>
              <a:off x="1519773" y="1826204"/>
              <a:ext cx="1364" cy="3309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1EA6ED-2A79-45FB-9FAE-0FB163E09F85}"/>
                </a:ext>
              </a:extLst>
            </p:cNvPr>
            <p:cNvSpPr/>
            <p:nvPr/>
          </p:nvSpPr>
          <p:spPr>
            <a:xfrm>
              <a:off x="1737163" y="3730079"/>
              <a:ext cx="918095" cy="5400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C44FEC-198B-4E04-B7FB-46011BE3658C}"/>
                </a:ext>
              </a:extLst>
            </p:cNvPr>
            <p:cNvSpPr txBox="1"/>
            <p:nvPr/>
          </p:nvSpPr>
          <p:spPr>
            <a:xfrm>
              <a:off x="100189" y="2744307"/>
              <a:ext cx="507266" cy="3462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750" dirty="0">
                  <a:solidFill>
                    <a:schemeClr val="bg1"/>
                  </a:solidFill>
                  <a:latin typeface="+mj-lt"/>
                </a:rPr>
                <a:t>Sending of </a:t>
              </a:r>
              <a:r>
                <a:rPr lang="en-GB" sz="750" dirty="0" err="1">
                  <a:solidFill>
                    <a:schemeClr val="bg1"/>
                  </a:solidFill>
                  <a:latin typeface="+mj-lt"/>
                </a:rPr>
                <a:t>CBSRd</a:t>
              </a:r>
              <a:r>
                <a:rPr lang="en-GB" sz="750" dirty="0">
                  <a:solidFill>
                    <a:schemeClr val="bg1"/>
                  </a:solidFill>
                  <a:latin typeface="+mj-lt"/>
                </a:rPr>
                <a:t> by AMP/SGD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1572D1-84B5-4F58-8FB3-5153D62BDA92}"/>
                </a:ext>
              </a:extLst>
            </p:cNvPr>
            <p:cNvSpPr/>
            <p:nvPr/>
          </p:nvSpPr>
          <p:spPr>
            <a:xfrm>
              <a:off x="1046911" y="3406043"/>
              <a:ext cx="208418" cy="5400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107AF9-5A9E-489D-817D-E4BC3B546A8A}"/>
                </a:ext>
              </a:extLst>
            </p:cNvPr>
            <p:cNvSpPr txBox="1"/>
            <p:nvPr/>
          </p:nvSpPr>
          <p:spPr>
            <a:xfrm>
              <a:off x="90574" y="3230361"/>
              <a:ext cx="545930" cy="3462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750" dirty="0">
                  <a:solidFill>
                    <a:schemeClr val="bg1"/>
                  </a:solidFill>
                  <a:latin typeface="+mj-lt"/>
                </a:rPr>
                <a:t>Sending of </a:t>
              </a:r>
              <a:r>
                <a:rPr lang="en-GB" sz="750" dirty="0" err="1">
                  <a:solidFill>
                    <a:schemeClr val="bg1"/>
                  </a:solidFill>
                  <a:latin typeface="+mj-lt"/>
                </a:rPr>
                <a:t>CBSRw</a:t>
              </a:r>
              <a:r>
                <a:rPr lang="en-GB" sz="750" dirty="0">
                  <a:solidFill>
                    <a:schemeClr val="bg1"/>
                  </a:solidFill>
                  <a:latin typeface="+mj-lt"/>
                </a:rPr>
                <a:t> by AMP/SGD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2F5C7C2-5C2C-464E-92CA-9D360E65EF5F}"/>
                </a:ext>
              </a:extLst>
            </p:cNvPr>
            <p:cNvSpPr/>
            <p:nvPr/>
          </p:nvSpPr>
          <p:spPr>
            <a:xfrm>
              <a:off x="5359785" y="3406043"/>
              <a:ext cx="256187" cy="540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E35030-8997-4711-A956-3F0C7ACBC874}"/>
                </a:ext>
              </a:extLst>
            </p:cNvPr>
            <p:cNvSpPr/>
            <p:nvPr/>
          </p:nvSpPr>
          <p:spPr>
            <a:xfrm>
              <a:off x="883574" y="2906324"/>
              <a:ext cx="2569532" cy="540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AF4FDC-7E67-400B-88E4-262FB98392A4}"/>
                </a:ext>
              </a:extLst>
            </p:cNvPr>
            <p:cNvSpPr txBox="1"/>
            <p:nvPr/>
          </p:nvSpPr>
          <p:spPr>
            <a:xfrm>
              <a:off x="95926" y="2351456"/>
              <a:ext cx="545930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750" dirty="0">
                  <a:solidFill>
                    <a:schemeClr val="bg1"/>
                  </a:solidFill>
                  <a:latin typeface="+mj-lt"/>
                </a:rPr>
                <a:t>Recording period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78654F-FAB9-4D7E-A860-FC1A3F05DC3A}"/>
                </a:ext>
              </a:extLst>
            </p:cNvPr>
            <p:cNvSpPr txBox="1"/>
            <p:nvPr/>
          </p:nvSpPr>
          <p:spPr>
            <a:xfrm>
              <a:off x="88342" y="4025642"/>
              <a:ext cx="621713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750" dirty="0">
                  <a:solidFill>
                    <a:schemeClr val="bg1"/>
                  </a:solidFill>
                  <a:latin typeface="+mj-lt"/>
                </a:rPr>
                <a:t>Compensation period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34A740-1003-4124-AF69-9813DD2AE2A2}"/>
                </a:ext>
              </a:extLst>
            </p:cNvPr>
            <p:cNvCxnSpPr>
              <a:cxnSpLocks/>
            </p:cNvCxnSpPr>
            <p:nvPr/>
          </p:nvCxnSpPr>
          <p:spPr>
            <a:xfrm>
              <a:off x="2388173" y="1826204"/>
              <a:ext cx="0" cy="3309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0EC4FCE-F309-43F4-802C-48E8825DA861}"/>
                </a:ext>
              </a:extLst>
            </p:cNvPr>
            <p:cNvCxnSpPr>
              <a:cxnSpLocks/>
            </p:cNvCxnSpPr>
            <p:nvPr/>
          </p:nvCxnSpPr>
          <p:spPr>
            <a:xfrm>
              <a:off x="2661903" y="1826204"/>
              <a:ext cx="0" cy="3309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E72E63A-B5C0-425E-82E6-3143105E647D}"/>
                </a:ext>
              </a:extLst>
            </p:cNvPr>
            <p:cNvCxnSpPr>
              <a:cxnSpLocks/>
            </p:cNvCxnSpPr>
            <p:nvPr/>
          </p:nvCxnSpPr>
          <p:spPr>
            <a:xfrm>
              <a:off x="3338806" y="1826204"/>
              <a:ext cx="0" cy="3309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32EB27C-2F91-4A2E-BF9E-0D83A41C7987}"/>
                </a:ext>
              </a:extLst>
            </p:cNvPr>
            <p:cNvCxnSpPr>
              <a:cxnSpLocks/>
            </p:cNvCxnSpPr>
            <p:nvPr/>
          </p:nvCxnSpPr>
          <p:spPr>
            <a:xfrm>
              <a:off x="3594993" y="1826204"/>
              <a:ext cx="0" cy="3309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156A82-5630-477A-956B-7A8039CED9A1}"/>
                </a:ext>
              </a:extLst>
            </p:cNvPr>
            <p:cNvCxnSpPr>
              <a:cxnSpLocks/>
            </p:cNvCxnSpPr>
            <p:nvPr/>
          </p:nvCxnSpPr>
          <p:spPr>
            <a:xfrm>
              <a:off x="4680010" y="1826204"/>
              <a:ext cx="4" cy="3309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5B7552-760F-48A8-AC4B-EA27A1C60E93}"/>
                </a:ext>
              </a:extLst>
            </p:cNvPr>
            <p:cNvCxnSpPr>
              <a:cxnSpLocks/>
            </p:cNvCxnSpPr>
            <p:nvPr/>
          </p:nvCxnSpPr>
          <p:spPr>
            <a:xfrm>
              <a:off x="6786246" y="1826205"/>
              <a:ext cx="0" cy="33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9BF142-F278-40B2-A774-02ABF11F9F9E}"/>
                </a:ext>
              </a:extLst>
            </p:cNvPr>
            <p:cNvSpPr txBox="1"/>
            <p:nvPr/>
          </p:nvSpPr>
          <p:spPr>
            <a:xfrm>
              <a:off x="6501268" y="5208328"/>
              <a:ext cx="569957" cy="1154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750" dirty="0">
                  <a:latin typeface="+mj-lt"/>
                </a:rPr>
                <a:t>30.09.2021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8B6A86A-8F39-4C15-B57D-C58005C3F30C}"/>
                </a:ext>
              </a:extLst>
            </p:cNvPr>
            <p:cNvCxnSpPr>
              <a:cxnSpLocks/>
            </p:cNvCxnSpPr>
            <p:nvPr/>
          </p:nvCxnSpPr>
          <p:spPr>
            <a:xfrm>
              <a:off x="88342" y="3176354"/>
              <a:ext cx="8048054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A0E0E52-FEA9-468D-8892-469008BC2341}"/>
                </a:ext>
              </a:extLst>
            </p:cNvPr>
            <p:cNvCxnSpPr>
              <a:cxnSpLocks/>
            </p:cNvCxnSpPr>
            <p:nvPr/>
          </p:nvCxnSpPr>
          <p:spPr>
            <a:xfrm>
              <a:off x="88342" y="2690300"/>
              <a:ext cx="8048054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F45FFC8-EFC7-40A7-A125-6CCC468D80B9}"/>
                </a:ext>
              </a:extLst>
            </p:cNvPr>
            <p:cNvCxnSpPr>
              <a:cxnSpLocks/>
            </p:cNvCxnSpPr>
            <p:nvPr/>
          </p:nvCxnSpPr>
          <p:spPr>
            <a:xfrm>
              <a:off x="67197" y="3622067"/>
              <a:ext cx="8069200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4241366-F426-4668-9F50-BFD39C52A735}"/>
                </a:ext>
              </a:extLst>
            </p:cNvPr>
            <p:cNvCxnSpPr>
              <a:cxnSpLocks/>
            </p:cNvCxnSpPr>
            <p:nvPr/>
          </p:nvCxnSpPr>
          <p:spPr>
            <a:xfrm>
              <a:off x="88342" y="4688522"/>
              <a:ext cx="8048054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C30E4FA-748B-405E-A559-C55546EC7424}"/>
                </a:ext>
              </a:extLst>
            </p:cNvPr>
            <p:cNvSpPr txBox="1"/>
            <p:nvPr/>
          </p:nvSpPr>
          <p:spPr>
            <a:xfrm>
              <a:off x="1236157" y="5192889"/>
              <a:ext cx="569957" cy="1154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750" dirty="0">
                  <a:latin typeface="+mj-lt"/>
                </a:rPr>
                <a:t>31.03.2021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7BB046-2427-4DF3-9CED-FDE9CBFB4B16}"/>
                </a:ext>
              </a:extLst>
            </p:cNvPr>
            <p:cNvSpPr txBox="1"/>
            <p:nvPr/>
          </p:nvSpPr>
          <p:spPr>
            <a:xfrm>
              <a:off x="3056594" y="5192889"/>
              <a:ext cx="569957" cy="1154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750" dirty="0">
                  <a:latin typeface="+mj-lt"/>
                </a:rPr>
                <a:t>31.05.2021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721FFD1-BC29-4B1D-BAFB-08664414280C}"/>
                </a:ext>
              </a:extLst>
            </p:cNvPr>
            <p:cNvCxnSpPr>
              <a:stCxn id="21" idx="2"/>
              <a:endCxn id="19" idx="0"/>
            </p:cNvCxnSpPr>
            <p:nvPr/>
          </p:nvCxnSpPr>
          <p:spPr>
            <a:xfrm>
              <a:off x="1151119" y="3460049"/>
              <a:ext cx="1045091" cy="270030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AC48CC-E5A9-4725-B24C-24BEE3FA6C0B}"/>
                </a:ext>
              </a:extLst>
            </p:cNvPr>
            <p:cNvSpPr/>
            <p:nvPr/>
          </p:nvSpPr>
          <p:spPr>
            <a:xfrm>
              <a:off x="1528744" y="2497831"/>
              <a:ext cx="860710" cy="5400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F27D11A-6FF5-4714-B09F-877F7176EBE0}"/>
                </a:ext>
              </a:extLst>
            </p:cNvPr>
            <p:cNvCxnSpPr>
              <a:cxnSpLocks/>
              <a:stCxn id="22" idx="2"/>
              <a:endCxn id="10" idx="0"/>
            </p:cNvCxnSpPr>
            <p:nvPr/>
          </p:nvCxnSpPr>
          <p:spPr>
            <a:xfrm>
              <a:off x="2520355" y="3446384"/>
              <a:ext cx="610050" cy="227665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26C400-4BFF-4603-B2A6-3F281E5AAE70}"/>
                </a:ext>
              </a:extLst>
            </p:cNvPr>
            <p:cNvSpPr/>
            <p:nvPr/>
          </p:nvSpPr>
          <p:spPr>
            <a:xfrm>
              <a:off x="2397061" y="2443825"/>
              <a:ext cx="941747" cy="5400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D5E3C43-747A-4D44-8203-D368E497A1A9}"/>
                </a:ext>
              </a:extLst>
            </p:cNvPr>
            <p:cNvCxnSpPr>
              <a:cxnSpLocks/>
              <a:stCxn id="23" idx="2"/>
              <a:endCxn id="12" idx="0"/>
            </p:cNvCxnSpPr>
            <p:nvPr/>
          </p:nvCxnSpPr>
          <p:spPr>
            <a:xfrm>
              <a:off x="3462812" y="3429082"/>
              <a:ext cx="677142" cy="300725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B4D03B6-86EA-4B42-85A6-6ED09ABD7B5E}"/>
                </a:ext>
              </a:extLst>
            </p:cNvPr>
            <p:cNvCxnSpPr>
              <a:cxnSpLocks/>
              <a:stCxn id="25" idx="2"/>
              <a:endCxn id="13" idx="0"/>
            </p:cNvCxnSpPr>
            <p:nvPr/>
          </p:nvCxnSpPr>
          <p:spPr>
            <a:xfrm>
              <a:off x="5487878" y="3460048"/>
              <a:ext cx="1970964" cy="214001"/>
            </a:xfrm>
            <a:prstGeom prst="straightConnector1">
              <a:avLst/>
            </a:prstGeom>
            <a:ln>
              <a:solidFill>
                <a:srgbClr val="00B0F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DE99A00-91C0-4AE8-94D4-3916AECD3814}"/>
                </a:ext>
              </a:extLst>
            </p:cNvPr>
            <p:cNvSpPr txBox="1"/>
            <p:nvPr/>
          </p:nvSpPr>
          <p:spPr>
            <a:xfrm>
              <a:off x="101825" y="4741443"/>
              <a:ext cx="621713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750" dirty="0">
                  <a:solidFill>
                    <a:schemeClr val="bg1"/>
                  </a:solidFill>
                  <a:latin typeface="+mj-lt"/>
                </a:rPr>
                <a:t>Sending of SAX to VP/S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DB3DD00-F062-460F-B922-405759753E25}"/>
                </a:ext>
              </a:extLst>
            </p:cNvPr>
            <p:cNvSpPr/>
            <p:nvPr/>
          </p:nvSpPr>
          <p:spPr>
            <a:xfrm>
              <a:off x="873066" y="4813919"/>
              <a:ext cx="853588" cy="54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8B45B1D-F54F-40D4-B19E-B42569D57EF7}"/>
                </a:ext>
              </a:extLst>
            </p:cNvPr>
            <p:cNvSpPr/>
            <p:nvPr/>
          </p:nvSpPr>
          <p:spPr>
            <a:xfrm>
              <a:off x="1737162" y="4881305"/>
              <a:ext cx="918095" cy="5400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E07631B-F459-4177-9841-CF610B1E87D3}"/>
                </a:ext>
              </a:extLst>
            </p:cNvPr>
            <p:cNvSpPr/>
            <p:nvPr/>
          </p:nvSpPr>
          <p:spPr>
            <a:xfrm>
              <a:off x="2671357" y="4814318"/>
              <a:ext cx="918095" cy="5400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19BF8F6-3AF9-4753-BC87-34FFB60C5644}"/>
                </a:ext>
              </a:extLst>
            </p:cNvPr>
            <p:cNvSpPr/>
            <p:nvPr/>
          </p:nvSpPr>
          <p:spPr>
            <a:xfrm>
              <a:off x="3599892" y="4875671"/>
              <a:ext cx="1080124" cy="542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011B48-A935-46C9-9101-98CEFEA4928A}"/>
                </a:ext>
              </a:extLst>
            </p:cNvPr>
            <p:cNvSpPr/>
            <p:nvPr/>
          </p:nvSpPr>
          <p:spPr>
            <a:xfrm>
              <a:off x="2671357" y="3674049"/>
              <a:ext cx="918095" cy="5400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579D8E3-DC55-400F-B08C-09D9D3DE4C26}"/>
                </a:ext>
              </a:extLst>
            </p:cNvPr>
            <p:cNvSpPr/>
            <p:nvPr/>
          </p:nvSpPr>
          <p:spPr>
            <a:xfrm>
              <a:off x="4684914" y="4818752"/>
              <a:ext cx="2094679" cy="54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BF61109-FB69-4B3B-94E8-85471E3C9593}"/>
                </a:ext>
              </a:extLst>
            </p:cNvPr>
            <p:cNvSpPr/>
            <p:nvPr/>
          </p:nvSpPr>
          <p:spPr>
            <a:xfrm>
              <a:off x="6793357" y="4875670"/>
              <a:ext cx="1343039" cy="5963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6327AC3-5CB3-4770-8D43-3B79C7AFB6BE}"/>
                </a:ext>
              </a:extLst>
            </p:cNvPr>
            <p:cNvSpPr txBox="1"/>
            <p:nvPr/>
          </p:nvSpPr>
          <p:spPr>
            <a:xfrm>
              <a:off x="4960169" y="4889738"/>
              <a:ext cx="1622560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accent3"/>
                  </a:solidFill>
                </a:rPr>
                <a:t>Comp. SAX to contain 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370D326-B9F7-4EBA-9F8C-1F653D1BF10A}"/>
                </a:ext>
              </a:extLst>
            </p:cNvPr>
            <p:cNvSpPr txBox="1"/>
            <p:nvPr/>
          </p:nvSpPr>
          <p:spPr>
            <a:xfrm>
              <a:off x="3722074" y="3892097"/>
              <a:ext cx="853651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750" dirty="0">
                  <a:latin typeface="+mj-lt"/>
                </a:rPr>
                <a:t>09.06.2021 – 06.07.2021: Compensation period summer balance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72C1BBB-A5D0-4271-B4AF-DA2791F8D32D}"/>
                </a:ext>
              </a:extLst>
            </p:cNvPr>
            <p:cNvSpPr txBox="1"/>
            <p:nvPr/>
          </p:nvSpPr>
          <p:spPr>
            <a:xfrm>
              <a:off x="7029916" y="3871867"/>
              <a:ext cx="873656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750" dirty="0">
                  <a:latin typeface="+mj-lt"/>
                </a:rPr>
                <a:t>01.10.2021 – 06.11.2021: Compensation period winter balance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071E024-D355-4FC1-9BA2-B8143CDCF45A}"/>
                </a:ext>
              </a:extLst>
            </p:cNvPr>
            <p:cNvSpPr txBox="1"/>
            <p:nvPr/>
          </p:nvSpPr>
          <p:spPr>
            <a:xfrm>
              <a:off x="1836596" y="3895418"/>
              <a:ext cx="719228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750" dirty="0">
                  <a:latin typeface="+mj-lt"/>
                </a:rPr>
                <a:t>01.04.2021 – 01.05.2021: Compensation period summer balance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61E8F60-3472-4FBC-9DB4-D88AA577310E}"/>
                </a:ext>
              </a:extLst>
            </p:cNvPr>
            <p:cNvSpPr txBox="1"/>
            <p:nvPr/>
          </p:nvSpPr>
          <p:spPr>
            <a:xfrm>
              <a:off x="2786272" y="3892097"/>
              <a:ext cx="719228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750" dirty="0">
                  <a:latin typeface="+mj-lt"/>
                </a:rPr>
                <a:t>02.05.2021 – 08.06.2021: Compensation period summer balance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01E8EE4-06B4-48D9-871E-07AA2DA8C9FA}"/>
                </a:ext>
              </a:extLst>
            </p:cNvPr>
            <p:cNvSpPr txBox="1"/>
            <p:nvPr/>
          </p:nvSpPr>
          <p:spPr>
            <a:xfrm>
              <a:off x="4301972" y="4511696"/>
              <a:ext cx="75608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750" dirty="0">
                  <a:latin typeface="+mj-lt"/>
                </a:rPr>
                <a:t>Summer account balance: 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6119805-560F-4DCF-925C-21F46FAF69B2}"/>
                </a:ext>
              </a:extLst>
            </p:cNvPr>
            <p:cNvSpPr txBox="1"/>
            <p:nvPr/>
          </p:nvSpPr>
          <p:spPr>
            <a:xfrm>
              <a:off x="1223118" y="1986243"/>
              <a:ext cx="588285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750" dirty="0">
                  <a:latin typeface="+mj-lt"/>
                </a:rPr>
                <a:t>Closing pos. last winter rec. period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0210CBB5-54D7-4DBD-849E-D2E038490114}"/>
              </a:ext>
            </a:extLst>
          </p:cNvPr>
          <p:cNvSpPr txBox="1"/>
          <p:nvPr/>
        </p:nvSpPr>
        <p:spPr>
          <a:xfrm>
            <a:off x="3067421" y="2417858"/>
            <a:ext cx="588285" cy="3462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750" dirty="0">
                <a:latin typeface="+mj-lt"/>
              </a:rPr>
              <a:t>Closing pos. last summer rec. period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567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57072" cy="852221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Pitanja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recenzenta</a:t>
            </a:r>
            <a:r>
              <a:rPr lang="en-US" sz="2800" b="1" dirty="0" smtClean="0"/>
              <a:t> (4/4)</a:t>
            </a:r>
            <a:endParaRPr lang="sr-Latn-ME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3517" y="1290309"/>
            <a:ext cx="8962845" cy="50783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to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količina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energije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debalansu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nivou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CE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devijacije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frekvencije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dozvoljenog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opsega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Regulativa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2017/1485 (SO GL): 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referentni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incident: ± 3 000MW (SA CE);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regulaciona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konstanta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 LFC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podru</a:t>
            </a:r>
            <a:r>
              <a:rPr lang="sr-Latn-M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LFC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bloka</a:t>
            </a:r>
            <a:r>
              <a:rPr lang="sr-Latn-M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K-faktor CG: 32MW/</a:t>
            </a:r>
            <a:r>
              <a:rPr lang="sr-Latn-M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Hz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8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i="1" dirty="0" smtClean="0"/>
              <a:t>Hvala na pažnji!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13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517" y="1290309"/>
            <a:ext cx="8962845" cy="50783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sr-Latn-ME" b="1" dirty="0" smtClean="0">
              <a:solidFill>
                <a:schemeClr val="bg1"/>
              </a:solidFill>
            </a:endParaRPr>
          </a:p>
          <a:p>
            <a:r>
              <a:rPr lang="sr-Latn-ME" b="1" dirty="0" smtClean="0">
                <a:solidFill>
                  <a:schemeClr val="bg1"/>
                </a:solidFill>
              </a:rPr>
              <a:t>Neželjena </a:t>
            </a:r>
            <a:r>
              <a:rPr lang="sr-Latn-ME" b="1" dirty="0">
                <a:solidFill>
                  <a:schemeClr val="bg1"/>
                </a:solidFill>
              </a:rPr>
              <a:t>odstupanja </a:t>
            </a:r>
            <a:r>
              <a:rPr lang="sr-Latn-ME" dirty="0">
                <a:solidFill>
                  <a:schemeClr val="bg1"/>
                </a:solidFill>
              </a:rPr>
              <a:t>– razlika između ostvarene i planirane </a:t>
            </a:r>
            <a:r>
              <a:rPr lang="sr-Latn-ME" dirty="0" err="1">
                <a:solidFill>
                  <a:schemeClr val="bg1"/>
                </a:solidFill>
              </a:rPr>
              <a:t>prekogranične</a:t>
            </a:r>
            <a:r>
              <a:rPr lang="sr-Latn-ME" dirty="0">
                <a:solidFill>
                  <a:schemeClr val="bg1"/>
                </a:solidFill>
              </a:rPr>
              <a:t> razmjene električne energije:</a:t>
            </a:r>
          </a:p>
          <a:p>
            <a:r>
              <a:rPr lang="sr-Latn-ME" dirty="0">
                <a:solidFill>
                  <a:schemeClr val="bg1"/>
                </a:solidFill>
              </a:rPr>
              <a:t>       1. FCP energija;</a:t>
            </a:r>
          </a:p>
          <a:p>
            <a:r>
              <a:rPr lang="sr-Latn-ME" dirty="0" smtClean="0">
                <a:solidFill>
                  <a:schemeClr val="bg1"/>
                </a:solidFill>
              </a:rPr>
              <a:t>       </a:t>
            </a:r>
            <a:r>
              <a:rPr lang="sr-Latn-ME" dirty="0">
                <a:solidFill>
                  <a:schemeClr val="bg1"/>
                </a:solidFill>
              </a:rPr>
              <a:t>2. </a:t>
            </a:r>
            <a:r>
              <a:rPr lang="sr-Latn-ME" dirty="0" err="1">
                <a:solidFill>
                  <a:schemeClr val="bg1"/>
                </a:solidFill>
              </a:rPr>
              <a:t>Ramping</a:t>
            </a:r>
            <a:r>
              <a:rPr lang="sr-Latn-ME" dirty="0">
                <a:solidFill>
                  <a:schemeClr val="bg1"/>
                </a:solidFill>
              </a:rPr>
              <a:t> energija;</a:t>
            </a:r>
          </a:p>
          <a:p>
            <a:r>
              <a:rPr lang="sr-Latn-ME" dirty="0">
                <a:solidFill>
                  <a:schemeClr val="bg1"/>
                </a:solidFill>
              </a:rPr>
              <a:t>       3. Preostali dio neželjenih odstupanja</a:t>
            </a:r>
            <a:r>
              <a:rPr lang="sr-Latn-ME" dirty="0" smtClean="0">
                <a:solidFill>
                  <a:schemeClr val="bg1"/>
                </a:solidFill>
              </a:rPr>
              <a:t>.</a:t>
            </a:r>
          </a:p>
          <a:p>
            <a:endParaRPr lang="sr-Latn-ME" dirty="0">
              <a:solidFill>
                <a:schemeClr val="bg1"/>
              </a:solidFill>
            </a:endParaRPr>
          </a:p>
          <a:p>
            <a:endParaRPr lang="sr-Latn-ME" dirty="0" smtClean="0">
              <a:solidFill>
                <a:schemeClr val="bg1"/>
              </a:solidFill>
            </a:endParaRPr>
          </a:p>
          <a:p>
            <a:r>
              <a:rPr lang="sr-Latn-ME" b="1" dirty="0" smtClean="0">
                <a:solidFill>
                  <a:schemeClr val="bg1"/>
                </a:solidFill>
              </a:rPr>
              <a:t>Metodologije za poravnanje neželjenih odstupanja</a:t>
            </a:r>
            <a:r>
              <a:rPr lang="sr-Latn-ME" dirty="0" smtClean="0">
                <a:solidFill>
                  <a:schemeClr val="bg1"/>
                </a:solidFill>
              </a:rPr>
              <a:t>: </a:t>
            </a:r>
            <a:endParaRPr lang="sr-Latn-ME" dirty="0">
              <a:solidFill>
                <a:schemeClr val="bg1"/>
              </a:solidFill>
            </a:endParaRPr>
          </a:p>
          <a:p>
            <a:r>
              <a:rPr lang="sr-Latn-ME" dirty="0" smtClean="0">
                <a:solidFill>
                  <a:schemeClr val="bg1"/>
                </a:solidFill>
              </a:rPr>
              <a:t>1. Kompenzacioni program;</a:t>
            </a:r>
          </a:p>
          <a:p>
            <a:r>
              <a:rPr lang="sr-Latn-ME" dirty="0" smtClean="0">
                <a:solidFill>
                  <a:schemeClr val="bg1"/>
                </a:solidFill>
              </a:rPr>
              <a:t>2. Finansijsko poravnanje neželjenih odstupanja – </a:t>
            </a:r>
            <a:r>
              <a:rPr lang="sr-Latn-ME" dirty="0" err="1" smtClean="0">
                <a:solidFill>
                  <a:schemeClr val="bg1"/>
                </a:solidFill>
              </a:rPr>
              <a:t>FSkar</a:t>
            </a:r>
            <a:r>
              <a:rPr lang="sr-Latn-ME" dirty="0" smtClean="0">
                <a:solidFill>
                  <a:schemeClr val="bg1"/>
                </a:solidFill>
              </a:rPr>
              <a:t>.</a:t>
            </a:r>
          </a:p>
          <a:p>
            <a:endParaRPr lang="sr-Latn-ME" dirty="0">
              <a:solidFill>
                <a:schemeClr val="bg1"/>
              </a:solidFill>
            </a:endParaRPr>
          </a:p>
          <a:p>
            <a:r>
              <a:rPr lang="sr-Latn-ME" dirty="0" smtClean="0">
                <a:solidFill>
                  <a:schemeClr val="bg1"/>
                </a:solidFill>
              </a:rPr>
              <a:t>Implementacija usvojene metodologije na nivou kontinentalne Evrope: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 smtClean="0">
                <a:solidFill>
                  <a:schemeClr val="bg1"/>
                </a:solidFill>
              </a:rPr>
              <a:t>Karakteristike,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 err="1" smtClean="0">
                <a:solidFill>
                  <a:schemeClr val="bg1"/>
                </a:solidFill>
              </a:rPr>
              <a:t>Pregled</a:t>
            </a:r>
            <a:r>
              <a:rPr lang="sr-Latn-ME" dirty="0" smtClean="0">
                <a:solidFill>
                  <a:schemeClr val="bg1"/>
                </a:solidFill>
              </a:rPr>
              <a:t> procesa,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 smtClean="0">
                <a:solidFill>
                  <a:schemeClr val="bg1"/>
                </a:solidFill>
              </a:rPr>
              <a:t>Finansijski tokovi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sr-Latn-ME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ME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sr-Latn-ME" sz="2800" b="1" dirty="0" smtClean="0"/>
              <a:t>UVOD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252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sr-Latn-ME" sz="2800" b="1" dirty="0" smtClean="0"/>
              <a:t>KOMPENZACIONI PROGRAM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515" y="1290309"/>
                <a:ext cx="8962845" cy="5355312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r-Latn-M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Kompenzacioni program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sr-Latn-ME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mehanizam poravnanja neželjenih odstupanja </a:t>
                </a:r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SAFA RG CE – </a:t>
                </a:r>
                <a:r>
                  <a:rPr lang="sr-Latn-ME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Annex</a:t>
                </a:r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3</a:t>
                </a:r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Neželjena odstupanja za </a:t>
                </a:r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proračun</a:t>
                </a:r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sr-Latn-M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Tahoma" pitchFamily="34" charset="0"/>
                    <a:cs typeface="Tahoma" pitchFamily="34" charset="0"/>
                  </a:rPr>
                  <a:t>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sr-Latn-ME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𝑼𝑫</m:t>
                        </m:r>
                      </m:sub>
                    </m:sSub>
                  </m:oMath>
                </a14:m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sr-Latn-ME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𝒆𝒙</m:t>
                        </m:r>
                      </m:sub>
                    </m:sSub>
                  </m:oMath>
                </a14:m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sr-Latn-ME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𝑽𝑻𝑳</m:t>
                        </m:r>
                      </m:sub>
                    </m:sSub>
                  </m:oMath>
                </a14:m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sr-Latn-ME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𝒔𝒄𝒉</m:t>
                        </m:r>
                      </m:sub>
                    </m:sSub>
                  </m:oMath>
                </a14:m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5" y="1290309"/>
                <a:ext cx="8962845" cy="5355312"/>
              </a:xfrm>
              <a:prstGeom prst="rect">
                <a:avLst/>
              </a:prstGeom>
              <a:blipFill>
                <a:blip r:embed="rId2"/>
                <a:stretch>
                  <a:fillRect l="-612" t="-7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98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97" y="3270015"/>
            <a:ext cx="3967879" cy="3101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5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3351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sr-Latn-ME" sz="2800" b="1" dirty="0" smtClean="0"/>
              <a:t>KOMPENZACIONI PROGRAM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515" y="1290309"/>
                <a:ext cx="8962845" cy="480131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sr-Latn-ME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Kumulativ</a:t>
                </a:r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(ljetnji, zimski), tarife</a:t>
                </a:r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sr-Latn-M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Tahoma" pitchFamily="34" charset="0"/>
                    <a:cs typeface="Tahoma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𝑼𝑫</m:t>
                        </m:r>
                        <m:r>
                          <a:rPr lang="sr-Latn-ME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𝒂𝒄𝒄𝒐𝒖𝒏𝒕</m:t>
                        </m:r>
                      </m:sub>
                    </m:sSub>
                    <m:r>
                      <a:rPr lang="sr-Latn-ME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sr-Latn-ME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sr-Latn-ME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sr-Latn-ME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𝑼𝑫𝒂𝒄𝒄𝒐𝒖𝒏𝒕</m:t>
                        </m:r>
                      </m:sub>
                    </m:sSub>
                    <m:r>
                      <a:rPr lang="sr-Latn-ME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sr-Latn-ME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sr-Latn-ME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sr-Latn-ME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sr-Latn-ME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sr-Latn-ME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𝑼𝑫</m:t>
                        </m:r>
                      </m:sub>
                    </m:sSub>
                    <m:r>
                      <a:rPr lang="sr-Latn-ME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sr-Latn-ME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sr-Latn-ME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sr-Latn-ME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𝑪𝑷</m:t>
                        </m:r>
                      </m:sub>
                    </m:sSub>
                    <m:d>
                      <m:dPr>
                        <m:ctrlPr>
                          <a:rPr lang="sr-Latn-ME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sr-Latn-ME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𝒕</m:t>
                        </m:r>
                      </m:e>
                    </m:d>
                  </m:oMath>
                </a14:m>
                <a:endParaRPr lang="sr-Latn-M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5" y="1290309"/>
                <a:ext cx="8962845" cy="4801314"/>
              </a:xfrm>
              <a:prstGeom prst="rect">
                <a:avLst/>
              </a:prstGeom>
              <a:blipFill>
                <a:blip r:embed="rId2"/>
                <a:stretch>
                  <a:fillRect l="-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8" y="3792402"/>
            <a:ext cx="8113049" cy="142409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363861" y="3855052"/>
            <a:ext cx="0" cy="128154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29011" y="3855052"/>
            <a:ext cx="0" cy="128154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92632" y="3728230"/>
            <a:ext cx="0" cy="140836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16397" y="3823321"/>
            <a:ext cx="2676235" cy="101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56233" y="3775149"/>
            <a:ext cx="1028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900" i="1" dirty="0" smtClean="0">
                <a:solidFill>
                  <a:srgbClr val="FF0000"/>
                </a:solidFill>
              </a:rPr>
              <a:t>10 dana</a:t>
            </a:r>
            <a:endParaRPr lang="en-US" sz="9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-1272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sr-Latn-ME" sz="2800" b="1" dirty="0"/>
              <a:t>Kompenzacioni program </a:t>
            </a:r>
            <a:r>
              <a:rPr lang="sr-Latn-ME" sz="2800" b="1" dirty="0" err="1"/>
              <a:t>vs</a:t>
            </a:r>
            <a:r>
              <a:rPr lang="sr-Latn-ME" sz="2800" b="1" dirty="0"/>
              <a:t> </a:t>
            </a:r>
            <a:r>
              <a:rPr lang="sr-Latn-ME" sz="2800" b="1" dirty="0" err="1"/>
              <a:t>FSkar</a:t>
            </a:r>
            <a:endParaRPr lang="sr-Latn-ME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3518" y="1367947"/>
            <a:ext cx="4304580" cy="31393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M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Kompenzacioni program do 31.05.2021:</a:t>
            </a: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Poravnanje odstupanja se vrši u energiji;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Količina energije za kompenzacije zavise od dužine kompenzacionog programa;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Odstupanje u frekvenciji nema uticaja na obračun kompenzacionih programa;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60min.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2257" y="1367947"/>
            <a:ext cx="4304580" cy="31393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r-Latn-M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</a:t>
            </a:r>
            <a:r>
              <a:rPr lang="sr-Latn-M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M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01.06.2021:</a:t>
            </a: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Finansijski obračun odstupanja;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Finansijski obračun energije u datom satu  odgovara proračunatim odstupanjima u istom tom satu;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Uvažava se uticaj ∆f;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15min</a:t>
            </a:r>
            <a:r>
              <a:rPr lang="sr-Latn-M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8181" y="3975763"/>
            <a:ext cx="3491350" cy="2812471"/>
            <a:chOff x="1386593" y="4249789"/>
            <a:chExt cx="1244755" cy="1062831"/>
          </a:xfrm>
          <a:solidFill>
            <a:schemeClr val="bg1">
              <a:lumMod val="65000"/>
            </a:schemeClr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737814" y="4986560"/>
              <a:ext cx="25640" cy="15481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1794899" y="4583101"/>
              <a:ext cx="118525" cy="94818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890687" y="4645507"/>
              <a:ext cx="29026" cy="34347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898911" y="4758224"/>
              <a:ext cx="137877" cy="89496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1916811" y="4737906"/>
              <a:ext cx="484" cy="484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1916811" y="4737906"/>
              <a:ext cx="484" cy="484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002440" y="4699205"/>
              <a:ext cx="237533" cy="121425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002923" y="4778058"/>
              <a:ext cx="7740" cy="9192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1550109" y="4597130"/>
              <a:ext cx="420400" cy="408781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961803" y="4967211"/>
              <a:ext cx="36767" cy="73533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1914876" y="4789669"/>
              <a:ext cx="348318" cy="410716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070652" y="5182001"/>
              <a:ext cx="97723" cy="73049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1949708" y="5046547"/>
              <a:ext cx="49345" cy="102074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2150474" y="4411365"/>
              <a:ext cx="317357" cy="287840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2090970" y="4599549"/>
              <a:ext cx="213345" cy="119490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2232716" y="4672114"/>
              <a:ext cx="184319" cy="87562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24"/>
            <p:cNvSpPr>
              <a:spLocks noEditPoints="1"/>
            </p:cNvSpPr>
            <p:nvPr/>
          </p:nvSpPr>
          <p:spPr bwMode="auto">
            <a:xfrm>
              <a:off x="2208528" y="4721458"/>
              <a:ext cx="201251" cy="129649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120480" y="4796925"/>
              <a:ext cx="94819" cy="6869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2121931" y="4814340"/>
              <a:ext cx="178029" cy="165447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188209" y="4872877"/>
              <a:ext cx="116106" cy="12819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240457" y="4952697"/>
              <a:ext cx="85628" cy="76919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2283997" y="4832240"/>
              <a:ext cx="123847" cy="183347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2313990" y="4964308"/>
              <a:ext cx="57085" cy="66760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2288834" y="4988979"/>
              <a:ext cx="56602" cy="14126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2326568" y="5008814"/>
              <a:ext cx="81275" cy="72082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2389944" y="4925607"/>
              <a:ext cx="203186" cy="137874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2327052" y="4735487"/>
              <a:ext cx="298973" cy="218661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2528787" y="4724844"/>
              <a:ext cx="102561" cy="145614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2314959" y="5042678"/>
              <a:ext cx="209959" cy="237528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2317378" y="5182001"/>
              <a:ext cx="15965" cy="18867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2326086" y="5206190"/>
              <a:ext cx="11611" cy="13062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459124" y="5213931"/>
              <a:ext cx="9676" cy="1209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470735" y="5228444"/>
              <a:ext cx="9676" cy="483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477991" y="5248277"/>
              <a:ext cx="6773" cy="11127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467348" y="5250212"/>
              <a:ext cx="5322" cy="870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2406876" y="5294720"/>
              <a:ext cx="83209" cy="17900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2495891" y="5180551"/>
              <a:ext cx="12095" cy="23221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2495891" y="5150074"/>
              <a:ext cx="26608" cy="20801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2553944" y="5289399"/>
              <a:ext cx="21286" cy="2080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2530239" y="5265210"/>
              <a:ext cx="13062" cy="9676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2500245" y="5228445"/>
              <a:ext cx="13062" cy="677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2468800" y="5120564"/>
              <a:ext cx="13062" cy="12095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453319" y="5082831"/>
              <a:ext cx="11611" cy="12095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2483313" y="5095409"/>
              <a:ext cx="10643" cy="6289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92"/>
            <p:cNvSpPr>
              <a:spLocks/>
            </p:cNvSpPr>
            <p:nvPr/>
          </p:nvSpPr>
          <p:spPr bwMode="auto">
            <a:xfrm>
              <a:off x="1386594" y="5012202"/>
              <a:ext cx="111268" cy="216726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93"/>
            <p:cNvSpPr>
              <a:spLocks noEditPoints="1"/>
            </p:cNvSpPr>
            <p:nvPr/>
          </p:nvSpPr>
          <p:spPr bwMode="auto">
            <a:xfrm>
              <a:off x="1386593" y="4943023"/>
              <a:ext cx="417014" cy="324123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94"/>
            <p:cNvSpPr>
              <a:spLocks/>
            </p:cNvSpPr>
            <p:nvPr/>
          </p:nvSpPr>
          <p:spPr bwMode="auto">
            <a:xfrm>
              <a:off x="1749909" y="5111374"/>
              <a:ext cx="36283" cy="28542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95"/>
            <p:cNvSpPr>
              <a:spLocks/>
            </p:cNvSpPr>
            <p:nvPr/>
          </p:nvSpPr>
          <p:spPr bwMode="auto">
            <a:xfrm>
              <a:off x="1794416" y="5105568"/>
              <a:ext cx="17416" cy="12578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96"/>
            <p:cNvSpPr>
              <a:spLocks/>
            </p:cNvSpPr>
            <p:nvPr/>
          </p:nvSpPr>
          <p:spPr bwMode="auto">
            <a:xfrm>
              <a:off x="1713625" y="5146204"/>
              <a:ext cx="14513" cy="11611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97"/>
            <p:cNvSpPr>
              <a:spLocks/>
            </p:cNvSpPr>
            <p:nvPr/>
          </p:nvSpPr>
          <p:spPr bwMode="auto">
            <a:xfrm>
              <a:off x="1819572" y="4479093"/>
              <a:ext cx="122879" cy="138357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98"/>
            <p:cNvSpPr>
              <a:spLocks/>
            </p:cNvSpPr>
            <p:nvPr/>
          </p:nvSpPr>
          <p:spPr bwMode="auto">
            <a:xfrm>
              <a:off x="1863111" y="4495057"/>
              <a:ext cx="6773" cy="919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99"/>
            <p:cNvSpPr>
              <a:spLocks/>
            </p:cNvSpPr>
            <p:nvPr/>
          </p:nvSpPr>
          <p:spPr bwMode="auto">
            <a:xfrm>
              <a:off x="1870368" y="4487801"/>
              <a:ext cx="4354" cy="387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00"/>
            <p:cNvSpPr>
              <a:spLocks/>
            </p:cNvSpPr>
            <p:nvPr/>
          </p:nvSpPr>
          <p:spPr bwMode="auto">
            <a:xfrm>
              <a:off x="1877623" y="4482479"/>
              <a:ext cx="8225" cy="4354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01"/>
            <p:cNvSpPr>
              <a:spLocks/>
            </p:cNvSpPr>
            <p:nvPr/>
          </p:nvSpPr>
          <p:spPr bwMode="auto">
            <a:xfrm>
              <a:off x="1893589" y="4479093"/>
              <a:ext cx="8708" cy="241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02"/>
            <p:cNvSpPr>
              <a:spLocks/>
            </p:cNvSpPr>
            <p:nvPr/>
          </p:nvSpPr>
          <p:spPr bwMode="auto">
            <a:xfrm>
              <a:off x="1908586" y="4477641"/>
              <a:ext cx="6289" cy="145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106"/>
            <p:cNvSpPr>
              <a:spLocks noEditPoints="1"/>
            </p:cNvSpPr>
            <p:nvPr/>
          </p:nvSpPr>
          <p:spPr bwMode="auto">
            <a:xfrm>
              <a:off x="1969057" y="4249789"/>
              <a:ext cx="91433" cy="168834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107"/>
            <p:cNvSpPr>
              <a:spLocks/>
            </p:cNvSpPr>
            <p:nvPr/>
          </p:nvSpPr>
          <p:spPr bwMode="auto">
            <a:xfrm>
              <a:off x="2059039" y="4333480"/>
              <a:ext cx="55150" cy="91432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108"/>
            <p:cNvSpPr>
              <a:spLocks/>
            </p:cNvSpPr>
            <p:nvPr/>
          </p:nvSpPr>
          <p:spPr bwMode="auto">
            <a:xfrm>
              <a:off x="2172242" y="4384758"/>
              <a:ext cx="16932" cy="17900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109"/>
            <p:cNvSpPr>
              <a:spLocks/>
            </p:cNvSpPr>
            <p:nvPr/>
          </p:nvSpPr>
          <p:spPr bwMode="auto">
            <a:xfrm>
              <a:off x="1902296" y="4404109"/>
              <a:ext cx="282524" cy="376369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10"/>
            <p:cNvSpPr>
              <a:spLocks/>
            </p:cNvSpPr>
            <p:nvPr/>
          </p:nvSpPr>
          <p:spPr bwMode="auto">
            <a:xfrm>
              <a:off x="1975346" y="4395885"/>
              <a:ext cx="7257" cy="18867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1"/>
            <p:cNvSpPr>
              <a:spLocks/>
            </p:cNvSpPr>
            <p:nvPr/>
          </p:nvSpPr>
          <p:spPr bwMode="auto">
            <a:xfrm>
              <a:off x="1980668" y="4412333"/>
              <a:ext cx="5322" cy="5322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12"/>
            <p:cNvSpPr>
              <a:spLocks/>
            </p:cNvSpPr>
            <p:nvPr/>
          </p:nvSpPr>
          <p:spPr bwMode="auto">
            <a:xfrm>
              <a:off x="1977765" y="4418138"/>
              <a:ext cx="2419" cy="24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13"/>
            <p:cNvSpPr>
              <a:spLocks/>
            </p:cNvSpPr>
            <p:nvPr/>
          </p:nvSpPr>
          <p:spPr bwMode="auto">
            <a:xfrm>
              <a:off x="1986957" y="4423943"/>
              <a:ext cx="2419" cy="290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114"/>
            <p:cNvSpPr>
              <a:spLocks/>
            </p:cNvSpPr>
            <p:nvPr/>
          </p:nvSpPr>
          <p:spPr bwMode="auto">
            <a:xfrm>
              <a:off x="1925518" y="4471835"/>
              <a:ext cx="5322" cy="290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15"/>
            <p:cNvSpPr>
              <a:spLocks/>
            </p:cNvSpPr>
            <p:nvPr/>
          </p:nvSpPr>
          <p:spPr bwMode="auto">
            <a:xfrm>
              <a:off x="1932775" y="4468449"/>
              <a:ext cx="8225" cy="145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16"/>
            <p:cNvSpPr>
              <a:spLocks/>
            </p:cNvSpPr>
            <p:nvPr/>
          </p:nvSpPr>
          <p:spPr bwMode="auto">
            <a:xfrm>
              <a:off x="1948739" y="4465062"/>
              <a:ext cx="5322" cy="96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17"/>
            <p:cNvSpPr>
              <a:spLocks/>
            </p:cNvSpPr>
            <p:nvPr/>
          </p:nvSpPr>
          <p:spPr bwMode="auto">
            <a:xfrm>
              <a:off x="1942450" y="4466514"/>
              <a:ext cx="5322" cy="48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18"/>
            <p:cNvSpPr>
              <a:spLocks/>
            </p:cNvSpPr>
            <p:nvPr/>
          </p:nvSpPr>
          <p:spPr bwMode="auto">
            <a:xfrm>
              <a:off x="1956479" y="4462643"/>
              <a:ext cx="7257" cy="24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119"/>
            <p:cNvSpPr>
              <a:spLocks/>
            </p:cNvSpPr>
            <p:nvPr/>
          </p:nvSpPr>
          <p:spPr bwMode="auto">
            <a:xfrm>
              <a:off x="1965671" y="4462643"/>
              <a:ext cx="5805" cy="96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Line 120"/>
            <p:cNvSpPr>
              <a:spLocks noChangeShapeType="1"/>
            </p:cNvSpPr>
            <p:nvPr/>
          </p:nvSpPr>
          <p:spPr bwMode="auto">
            <a:xfrm>
              <a:off x="1985022" y="4487316"/>
              <a:ext cx="484" cy="484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Line 121"/>
            <p:cNvSpPr>
              <a:spLocks noChangeShapeType="1"/>
            </p:cNvSpPr>
            <p:nvPr/>
          </p:nvSpPr>
          <p:spPr bwMode="auto">
            <a:xfrm>
              <a:off x="1985022" y="4487316"/>
              <a:ext cx="484" cy="484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Line 122"/>
            <p:cNvSpPr>
              <a:spLocks noChangeShapeType="1"/>
            </p:cNvSpPr>
            <p:nvPr/>
          </p:nvSpPr>
          <p:spPr bwMode="auto">
            <a:xfrm>
              <a:off x="1972928" y="4471835"/>
              <a:ext cx="484" cy="484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Line 123"/>
            <p:cNvSpPr>
              <a:spLocks noChangeShapeType="1"/>
            </p:cNvSpPr>
            <p:nvPr/>
          </p:nvSpPr>
          <p:spPr bwMode="auto">
            <a:xfrm>
              <a:off x="1972928" y="4471835"/>
              <a:ext cx="484" cy="484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124"/>
            <p:cNvSpPr>
              <a:spLocks/>
            </p:cNvSpPr>
            <p:nvPr/>
          </p:nvSpPr>
          <p:spPr bwMode="auto">
            <a:xfrm>
              <a:off x="2104033" y="4426362"/>
              <a:ext cx="17416" cy="774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139"/>
            <p:cNvSpPr>
              <a:spLocks/>
            </p:cNvSpPr>
            <p:nvPr/>
          </p:nvSpPr>
          <p:spPr bwMode="auto">
            <a:xfrm>
              <a:off x="2156752" y="5280295"/>
              <a:ext cx="10643" cy="6289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013280" y="3833662"/>
            <a:ext cx="3491350" cy="2812471"/>
            <a:chOff x="1386593" y="4249789"/>
            <a:chExt cx="1244755" cy="1062831"/>
          </a:xfrm>
          <a:solidFill>
            <a:schemeClr val="bg1">
              <a:lumMod val="65000"/>
            </a:schemeClr>
          </a:solidFill>
        </p:grpSpPr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1737814" y="4986560"/>
              <a:ext cx="25640" cy="15481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9"/>
            <p:cNvSpPr>
              <a:spLocks noEditPoints="1"/>
            </p:cNvSpPr>
            <p:nvPr/>
          </p:nvSpPr>
          <p:spPr bwMode="auto">
            <a:xfrm>
              <a:off x="1794899" y="4583101"/>
              <a:ext cx="118525" cy="94818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10"/>
            <p:cNvSpPr>
              <a:spLocks/>
            </p:cNvSpPr>
            <p:nvPr/>
          </p:nvSpPr>
          <p:spPr bwMode="auto">
            <a:xfrm>
              <a:off x="1890687" y="4645507"/>
              <a:ext cx="29026" cy="34347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11"/>
            <p:cNvSpPr>
              <a:spLocks/>
            </p:cNvSpPr>
            <p:nvPr/>
          </p:nvSpPr>
          <p:spPr bwMode="auto">
            <a:xfrm>
              <a:off x="1898911" y="4758224"/>
              <a:ext cx="137877" cy="89496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>
              <a:off x="1916811" y="4737906"/>
              <a:ext cx="484" cy="484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Line 13"/>
            <p:cNvSpPr>
              <a:spLocks noChangeShapeType="1"/>
            </p:cNvSpPr>
            <p:nvPr/>
          </p:nvSpPr>
          <p:spPr bwMode="auto">
            <a:xfrm>
              <a:off x="1916811" y="4737906"/>
              <a:ext cx="484" cy="484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14"/>
            <p:cNvSpPr>
              <a:spLocks/>
            </p:cNvSpPr>
            <p:nvPr/>
          </p:nvSpPr>
          <p:spPr bwMode="auto">
            <a:xfrm>
              <a:off x="2002440" y="4699205"/>
              <a:ext cx="237533" cy="121425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15"/>
            <p:cNvSpPr>
              <a:spLocks/>
            </p:cNvSpPr>
            <p:nvPr/>
          </p:nvSpPr>
          <p:spPr bwMode="auto">
            <a:xfrm>
              <a:off x="2002923" y="4778058"/>
              <a:ext cx="7740" cy="9192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16"/>
            <p:cNvSpPr>
              <a:spLocks noEditPoints="1"/>
            </p:cNvSpPr>
            <p:nvPr/>
          </p:nvSpPr>
          <p:spPr bwMode="auto">
            <a:xfrm>
              <a:off x="1550109" y="4597130"/>
              <a:ext cx="420400" cy="408781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17"/>
            <p:cNvSpPr>
              <a:spLocks/>
            </p:cNvSpPr>
            <p:nvPr/>
          </p:nvSpPr>
          <p:spPr bwMode="auto">
            <a:xfrm>
              <a:off x="1961803" y="4967211"/>
              <a:ext cx="36767" cy="73533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18"/>
            <p:cNvSpPr>
              <a:spLocks noEditPoints="1"/>
            </p:cNvSpPr>
            <p:nvPr/>
          </p:nvSpPr>
          <p:spPr bwMode="auto">
            <a:xfrm>
              <a:off x="1914876" y="4789669"/>
              <a:ext cx="348318" cy="410716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19"/>
            <p:cNvSpPr>
              <a:spLocks/>
            </p:cNvSpPr>
            <p:nvPr/>
          </p:nvSpPr>
          <p:spPr bwMode="auto">
            <a:xfrm>
              <a:off x="2070652" y="5182001"/>
              <a:ext cx="97723" cy="73049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20"/>
            <p:cNvSpPr>
              <a:spLocks/>
            </p:cNvSpPr>
            <p:nvPr/>
          </p:nvSpPr>
          <p:spPr bwMode="auto">
            <a:xfrm>
              <a:off x="1949708" y="5046547"/>
              <a:ext cx="49345" cy="102074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21"/>
            <p:cNvSpPr>
              <a:spLocks noEditPoints="1"/>
            </p:cNvSpPr>
            <p:nvPr/>
          </p:nvSpPr>
          <p:spPr bwMode="auto">
            <a:xfrm>
              <a:off x="2150474" y="4411365"/>
              <a:ext cx="317357" cy="287840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22"/>
            <p:cNvSpPr>
              <a:spLocks noEditPoints="1"/>
            </p:cNvSpPr>
            <p:nvPr/>
          </p:nvSpPr>
          <p:spPr bwMode="auto">
            <a:xfrm>
              <a:off x="2090970" y="4599549"/>
              <a:ext cx="213345" cy="119490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2232716" y="4672114"/>
              <a:ext cx="184319" cy="87562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24"/>
            <p:cNvSpPr>
              <a:spLocks noEditPoints="1"/>
            </p:cNvSpPr>
            <p:nvPr/>
          </p:nvSpPr>
          <p:spPr bwMode="auto">
            <a:xfrm>
              <a:off x="2208528" y="4721458"/>
              <a:ext cx="201251" cy="129649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25"/>
            <p:cNvSpPr>
              <a:spLocks/>
            </p:cNvSpPr>
            <p:nvPr/>
          </p:nvSpPr>
          <p:spPr bwMode="auto">
            <a:xfrm>
              <a:off x="2120480" y="4796925"/>
              <a:ext cx="94819" cy="6869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26"/>
            <p:cNvSpPr>
              <a:spLocks noEditPoints="1"/>
            </p:cNvSpPr>
            <p:nvPr/>
          </p:nvSpPr>
          <p:spPr bwMode="auto">
            <a:xfrm>
              <a:off x="2121931" y="4814340"/>
              <a:ext cx="178029" cy="165447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27"/>
            <p:cNvSpPr>
              <a:spLocks/>
            </p:cNvSpPr>
            <p:nvPr/>
          </p:nvSpPr>
          <p:spPr bwMode="auto">
            <a:xfrm>
              <a:off x="2188209" y="4872877"/>
              <a:ext cx="116106" cy="12819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28"/>
            <p:cNvSpPr>
              <a:spLocks/>
            </p:cNvSpPr>
            <p:nvPr/>
          </p:nvSpPr>
          <p:spPr bwMode="auto">
            <a:xfrm>
              <a:off x="2240457" y="4952697"/>
              <a:ext cx="85628" cy="76919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29"/>
            <p:cNvSpPr>
              <a:spLocks noEditPoints="1"/>
            </p:cNvSpPr>
            <p:nvPr/>
          </p:nvSpPr>
          <p:spPr bwMode="auto">
            <a:xfrm>
              <a:off x="2283997" y="4832240"/>
              <a:ext cx="123847" cy="183347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30"/>
            <p:cNvSpPr>
              <a:spLocks noEditPoints="1"/>
            </p:cNvSpPr>
            <p:nvPr/>
          </p:nvSpPr>
          <p:spPr bwMode="auto">
            <a:xfrm>
              <a:off x="2313990" y="4964308"/>
              <a:ext cx="57085" cy="66760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31"/>
            <p:cNvSpPr>
              <a:spLocks noEditPoints="1"/>
            </p:cNvSpPr>
            <p:nvPr/>
          </p:nvSpPr>
          <p:spPr bwMode="auto">
            <a:xfrm>
              <a:off x="2288834" y="4988979"/>
              <a:ext cx="56602" cy="14126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326568" y="5008814"/>
              <a:ext cx="81275" cy="72082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33"/>
            <p:cNvSpPr>
              <a:spLocks noEditPoints="1"/>
            </p:cNvSpPr>
            <p:nvPr/>
          </p:nvSpPr>
          <p:spPr bwMode="auto">
            <a:xfrm>
              <a:off x="2389944" y="4925607"/>
              <a:ext cx="203186" cy="137874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34"/>
            <p:cNvSpPr>
              <a:spLocks/>
            </p:cNvSpPr>
            <p:nvPr/>
          </p:nvSpPr>
          <p:spPr bwMode="auto">
            <a:xfrm>
              <a:off x="2327052" y="4735487"/>
              <a:ext cx="298973" cy="218661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35"/>
            <p:cNvSpPr>
              <a:spLocks/>
            </p:cNvSpPr>
            <p:nvPr/>
          </p:nvSpPr>
          <p:spPr bwMode="auto">
            <a:xfrm>
              <a:off x="2528787" y="4724844"/>
              <a:ext cx="102561" cy="145614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43"/>
            <p:cNvSpPr>
              <a:spLocks noEditPoints="1"/>
            </p:cNvSpPr>
            <p:nvPr/>
          </p:nvSpPr>
          <p:spPr bwMode="auto">
            <a:xfrm>
              <a:off x="2314959" y="5042678"/>
              <a:ext cx="209959" cy="237528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44"/>
            <p:cNvSpPr>
              <a:spLocks/>
            </p:cNvSpPr>
            <p:nvPr/>
          </p:nvSpPr>
          <p:spPr bwMode="auto">
            <a:xfrm>
              <a:off x="2317378" y="5182001"/>
              <a:ext cx="15965" cy="18867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45"/>
            <p:cNvSpPr>
              <a:spLocks/>
            </p:cNvSpPr>
            <p:nvPr/>
          </p:nvSpPr>
          <p:spPr bwMode="auto">
            <a:xfrm>
              <a:off x="2326086" y="5206190"/>
              <a:ext cx="11611" cy="13062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46"/>
            <p:cNvSpPr>
              <a:spLocks/>
            </p:cNvSpPr>
            <p:nvPr/>
          </p:nvSpPr>
          <p:spPr bwMode="auto">
            <a:xfrm>
              <a:off x="2459124" y="5213931"/>
              <a:ext cx="9676" cy="1209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47"/>
            <p:cNvSpPr>
              <a:spLocks/>
            </p:cNvSpPr>
            <p:nvPr/>
          </p:nvSpPr>
          <p:spPr bwMode="auto">
            <a:xfrm>
              <a:off x="2470735" y="5228444"/>
              <a:ext cx="9676" cy="483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48"/>
            <p:cNvSpPr>
              <a:spLocks/>
            </p:cNvSpPr>
            <p:nvPr/>
          </p:nvSpPr>
          <p:spPr bwMode="auto">
            <a:xfrm>
              <a:off x="2477991" y="5248277"/>
              <a:ext cx="6773" cy="11127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49"/>
            <p:cNvSpPr>
              <a:spLocks/>
            </p:cNvSpPr>
            <p:nvPr/>
          </p:nvSpPr>
          <p:spPr bwMode="auto">
            <a:xfrm>
              <a:off x="2467348" y="5250212"/>
              <a:ext cx="5322" cy="870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50"/>
            <p:cNvSpPr>
              <a:spLocks/>
            </p:cNvSpPr>
            <p:nvPr/>
          </p:nvSpPr>
          <p:spPr bwMode="auto">
            <a:xfrm>
              <a:off x="2406876" y="5294720"/>
              <a:ext cx="83209" cy="17900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51"/>
            <p:cNvSpPr>
              <a:spLocks/>
            </p:cNvSpPr>
            <p:nvPr/>
          </p:nvSpPr>
          <p:spPr bwMode="auto">
            <a:xfrm>
              <a:off x="2495891" y="5180551"/>
              <a:ext cx="12095" cy="23221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52"/>
            <p:cNvSpPr>
              <a:spLocks/>
            </p:cNvSpPr>
            <p:nvPr/>
          </p:nvSpPr>
          <p:spPr bwMode="auto">
            <a:xfrm>
              <a:off x="2495891" y="5150074"/>
              <a:ext cx="26608" cy="20801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53"/>
            <p:cNvSpPr>
              <a:spLocks/>
            </p:cNvSpPr>
            <p:nvPr/>
          </p:nvSpPr>
          <p:spPr bwMode="auto">
            <a:xfrm>
              <a:off x="2553944" y="5289399"/>
              <a:ext cx="21286" cy="2080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54"/>
            <p:cNvSpPr>
              <a:spLocks/>
            </p:cNvSpPr>
            <p:nvPr/>
          </p:nvSpPr>
          <p:spPr bwMode="auto">
            <a:xfrm>
              <a:off x="2530239" y="5265210"/>
              <a:ext cx="13062" cy="9676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55"/>
            <p:cNvSpPr>
              <a:spLocks/>
            </p:cNvSpPr>
            <p:nvPr/>
          </p:nvSpPr>
          <p:spPr bwMode="auto">
            <a:xfrm>
              <a:off x="2500245" y="5228445"/>
              <a:ext cx="13062" cy="677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56"/>
            <p:cNvSpPr>
              <a:spLocks/>
            </p:cNvSpPr>
            <p:nvPr/>
          </p:nvSpPr>
          <p:spPr bwMode="auto">
            <a:xfrm>
              <a:off x="2468800" y="5120564"/>
              <a:ext cx="13062" cy="12095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57"/>
            <p:cNvSpPr>
              <a:spLocks/>
            </p:cNvSpPr>
            <p:nvPr/>
          </p:nvSpPr>
          <p:spPr bwMode="auto">
            <a:xfrm>
              <a:off x="2453319" y="5082831"/>
              <a:ext cx="11611" cy="12095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58"/>
            <p:cNvSpPr>
              <a:spLocks/>
            </p:cNvSpPr>
            <p:nvPr/>
          </p:nvSpPr>
          <p:spPr bwMode="auto">
            <a:xfrm>
              <a:off x="2483313" y="5095409"/>
              <a:ext cx="10643" cy="6289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92"/>
            <p:cNvSpPr>
              <a:spLocks/>
            </p:cNvSpPr>
            <p:nvPr/>
          </p:nvSpPr>
          <p:spPr bwMode="auto">
            <a:xfrm>
              <a:off x="1386594" y="5012202"/>
              <a:ext cx="111268" cy="216726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93"/>
            <p:cNvSpPr>
              <a:spLocks noEditPoints="1"/>
            </p:cNvSpPr>
            <p:nvPr/>
          </p:nvSpPr>
          <p:spPr bwMode="auto">
            <a:xfrm>
              <a:off x="1386593" y="4943023"/>
              <a:ext cx="417014" cy="324123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Freeform 94"/>
            <p:cNvSpPr>
              <a:spLocks/>
            </p:cNvSpPr>
            <p:nvPr/>
          </p:nvSpPr>
          <p:spPr bwMode="auto">
            <a:xfrm>
              <a:off x="1749909" y="5111374"/>
              <a:ext cx="36283" cy="28542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1" name="Freeform 95"/>
            <p:cNvSpPr>
              <a:spLocks/>
            </p:cNvSpPr>
            <p:nvPr/>
          </p:nvSpPr>
          <p:spPr bwMode="auto">
            <a:xfrm>
              <a:off x="1794416" y="5105568"/>
              <a:ext cx="17416" cy="12578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Freeform 96"/>
            <p:cNvSpPr>
              <a:spLocks/>
            </p:cNvSpPr>
            <p:nvPr/>
          </p:nvSpPr>
          <p:spPr bwMode="auto">
            <a:xfrm>
              <a:off x="1713625" y="5146204"/>
              <a:ext cx="14513" cy="11611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Freeform 97"/>
            <p:cNvSpPr>
              <a:spLocks/>
            </p:cNvSpPr>
            <p:nvPr/>
          </p:nvSpPr>
          <p:spPr bwMode="auto">
            <a:xfrm>
              <a:off x="1819572" y="4479093"/>
              <a:ext cx="122879" cy="138357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4" name="Freeform 98"/>
            <p:cNvSpPr>
              <a:spLocks/>
            </p:cNvSpPr>
            <p:nvPr/>
          </p:nvSpPr>
          <p:spPr bwMode="auto">
            <a:xfrm>
              <a:off x="1863111" y="4495057"/>
              <a:ext cx="6773" cy="919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Freeform 99"/>
            <p:cNvSpPr>
              <a:spLocks/>
            </p:cNvSpPr>
            <p:nvPr/>
          </p:nvSpPr>
          <p:spPr bwMode="auto">
            <a:xfrm>
              <a:off x="1870368" y="4487801"/>
              <a:ext cx="4354" cy="387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100"/>
            <p:cNvSpPr>
              <a:spLocks/>
            </p:cNvSpPr>
            <p:nvPr/>
          </p:nvSpPr>
          <p:spPr bwMode="auto">
            <a:xfrm>
              <a:off x="1877623" y="4482479"/>
              <a:ext cx="8225" cy="4354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101"/>
            <p:cNvSpPr>
              <a:spLocks/>
            </p:cNvSpPr>
            <p:nvPr/>
          </p:nvSpPr>
          <p:spPr bwMode="auto">
            <a:xfrm>
              <a:off x="1893589" y="4479093"/>
              <a:ext cx="8708" cy="241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102"/>
            <p:cNvSpPr>
              <a:spLocks/>
            </p:cNvSpPr>
            <p:nvPr/>
          </p:nvSpPr>
          <p:spPr bwMode="auto">
            <a:xfrm>
              <a:off x="1908586" y="4477641"/>
              <a:ext cx="6289" cy="145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Freeform 106"/>
            <p:cNvSpPr>
              <a:spLocks noEditPoints="1"/>
            </p:cNvSpPr>
            <p:nvPr/>
          </p:nvSpPr>
          <p:spPr bwMode="auto">
            <a:xfrm>
              <a:off x="1969057" y="4249789"/>
              <a:ext cx="91433" cy="168834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Freeform 107"/>
            <p:cNvSpPr>
              <a:spLocks/>
            </p:cNvSpPr>
            <p:nvPr/>
          </p:nvSpPr>
          <p:spPr bwMode="auto">
            <a:xfrm>
              <a:off x="2059039" y="4333480"/>
              <a:ext cx="55150" cy="91432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Freeform 108"/>
            <p:cNvSpPr>
              <a:spLocks/>
            </p:cNvSpPr>
            <p:nvPr/>
          </p:nvSpPr>
          <p:spPr bwMode="auto">
            <a:xfrm>
              <a:off x="2172242" y="4384758"/>
              <a:ext cx="16932" cy="17900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Freeform 109"/>
            <p:cNvSpPr>
              <a:spLocks/>
            </p:cNvSpPr>
            <p:nvPr/>
          </p:nvSpPr>
          <p:spPr bwMode="auto">
            <a:xfrm>
              <a:off x="1902296" y="4404109"/>
              <a:ext cx="282524" cy="376369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Freeform 110"/>
            <p:cNvSpPr>
              <a:spLocks/>
            </p:cNvSpPr>
            <p:nvPr/>
          </p:nvSpPr>
          <p:spPr bwMode="auto">
            <a:xfrm>
              <a:off x="1975346" y="4395885"/>
              <a:ext cx="7257" cy="18867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Freeform 111"/>
            <p:cNvSpPr>
              <a:spLocks/>
            </p:cNvSpPr>
            <p:nvPr/>
          </p:nvSpPr>
          <p:spPr bwMode="auto">
            <a:xfrm>
              <a:off x="1980668" y="4412333"/>
              <a:ext cx="5322" cy="5322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Freeform 112"/>
            <p:cNvSpPr>
              <a:spLocks/>
            </p:cNvSpPr>
            <p:nvPr/>
          </p:nvSpPr>
          <p:spPr bwMode="auto">
            <a:xfrm>
              <a:off x="1977765" y="4418138"/>
              <a:ext cx="2419" cy="24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Freeform 113"/>
            <p:cNvSpPr>
              <a:spLocks/>
            </p:cNvSpPr>
            <p:nvPr/>
          </p:nvSpPr>
          <p:spPr bwMode="auto">
            <a:xfrm>
              <a:off x="1986957" y="4423943"/>
              <a:ext cx="2419" cy="290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114"/>
            <p:cNvSpPr>
              <a:spLocks/>
            </p:cNvSpPr>
            <p:nvPr/>
          </p:nvSpPr>
          <p:spPr bwMode="auto">
            <a:xfrm>
              <a:off x="1925518" y="4471835"/>
              <a:ext cx="5322" cy="290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Freeform 115"/>
            <p:cNvSpPr>
              <a:spLocks/>
            </p:cNvSpPr>
            <p:nvPr/>
          </p:nvSpPr>
          <p:spPr bwMode="auto">
            <a:xfrm>
              <a:off x="1932775" y="4468449"/>
              <a:ext cx="8225" cy="145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Freeform 116"/>
            <p:cNvSpPr>
              <a:spLocks/>
            </p:cNvSpPr>
            <p:nvPr/>
          </p:nvSpPr>
          <p:spPr bwMode="auto">
            <a:xfrm>
              <a:off x="1948739" y="4465062"/>
              <a:ext cx="5322" cy="96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Freeform 117"/>
            <p:cNvSpPr>
              <a:spLocks/>
            </p:cNvSpPr>
            <p:nvPr/>
          </p:nvSpPr>
          <p:spPr bwMode="auto">
            <a:xfrm>
              <a:off x="1942450" y="4466514"/>
              <a:ext cx="5322" cy="48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Freeform 118"/>
            <p:cNvSpPr>
              <a:spLocks/>
            </p:cNvSpPr>
            <p:nvPr/>
          </p:nvSpPr>
          <p:spPr bwMode="auto">
            <a:xfrm>
              <a:off x="1956479" y="4462643"/>
              <a:ext cx="7257" cy="24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Freeform 119"/>
            <p:cNvSpPr>
              <a:spLocks/>
            </p:cNvSpPr>
            <p:nvPr/>
          </p:nvSpPr>
          <p:spPr bwMode="auto">
            <a:xfrm>
              <a:off x="1965671" y="4462643"/>
              <a:ext cx="5805" cy="96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Line 120"/>
            <p:cNvSpPr>
              <a:spLocks noChangeShapeType="1"/>
            </p:cNvSpPr>
            <p:nvPr/>
          </p:nvSpPr>
          <p:spPr bwMode="auto">
            <a:xfrm>
              <a:off x="1985022" y="4487316"/>
              <a:ext cx="484" cy="484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Line 121"/>
            <p:cNvSpPr>
              <a:spLocks noChangeShapeType="1"/>
            </p:cNvSpPr>
            <p:nvPr/>
          </p:nvSpPr>
          <p:spPr bwMode="auto">
            <a:xfrm>
              <a:off x="1985022" y="4487316"/>
              <a:ext cx="484" cy="484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Line 122"/>
            <p:cNvSpPr>
              <a:spLocks noChangeShapeType="1"/>
            </p:cNvSpPr>
            <p:nvPr/>
          </p:nvSpPr>
          <p:spPr bwMode="auto">
            <a:xfrm>
              <a:off x="1972928" y="4471835"/>
              <a:ext cx="484" cy="484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Line 123"/>
            <p:cNvSpPr>
              <a:spLocks noChangeShapeType="1"/>
            </p:cNvSpPr>
            <p:nvPr/>
          </p:nvSpPr>
          <p:spPr bwMode="auto">
            <a:xfrm>
              <a:off x="1972928" y="4471835"/>
              <a:ext cx="484" cy="484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Freeform 124"/>
            <p:cNvSpPr>
              <a:spLocks/>
            </p:cNvSpPr>
            <p:nvPr/>
          </p:nvSpPr>
          <p:spPr bwMode="auto">
            <a:xfrm>
              <a:off x="2104033" y="4426362"/>
              <a:ext cx="17416" cy="774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Freeform 139"/>
            <p:cNvSpPr>
              <a:spLocks/>
            </p:cNvSpPr>
            <p:nvPr/>
          </p:nvSpPr>
          <p:spPr bwMode="auto">
            <a:xfrm>
              <a:off x="2156752" y="5280295"/>
              <a:ext cx="10643" cy="6289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69" name="Curved Up Arrow 168"/>
          <p:cNvSpPr/>
          <p:nvPr/>
        </p:nvSpPr>
        <p:spPr>
          <a:xfrm rot="797257" flipH="1">
            <a:off x="2334866" y="5437329"/>
            <a:ext cx="1210288" cy="595106"/>
          </a:xfrm>
          <a:prstGeom prst="curvedUpArrow">
            <a:avLst>
              <a:gd name="adj1" fmla="val 32020"/>
              <a:gd name="adj2" fmla="val 50000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</a:rPr>
              <a:t>Energija</a:t>
            </a:r>
          </a:p>
        </p:txBody>
      </p:sp>
      <p:sp>
        <p:nvSpPr>
          <p:cNvPr id="170" name="Curved Down Arrow 169"/>
          <p:cNvSpPr/>
          <p:nvPr/>
        </p:nvSpPr>
        <p:spPr>
          <a:xfrm rot="900000">
            <a:off x="2166343" y="4803570"/>
            <a:ext cx="1194545" cy="655200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</a:rPr>
              <a:t>Energija</a:t>
            </a:r>
          </a:p>
        </p:txBody>
      </p:sp>
      <p:sp>
        <p:nvSpPr>
          <p:cNvPr id="171" name="Curved Up Arrow 170"/>
          <p:cNvSpPr/>
          <p:nvPr/>
        </p:nvSpPr>
        <p:spPr>
          <a:xfrm rot="797257" flipH="1">
            <a:off x="6343099" y="5304980"/>
            <a:ext cx="1210288" cy="595106"/>
          </a:xfrm>
          <a:prstGeom prst="curvedUpArrow">
            <a:avLst>
              <a:gd name="adj1" fmla="val 32020"/>
              <a:gd name="adj2" fmla="val 50000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</a:rPr>
              <a:t>Energija</a:t>
            </a:r>
          </a:p>
        </p:txBody>
      </p:sp>
      <p:sp>
        <p:nvSpPr>
          <p:cNvPr id="172" name="Curved Down Arrow 171"/>
          <p:cNvSpPr/>
          <p:nvPr/>
        </p:nvSpPr>
        <p:spPr>
          <a:xfrm rot="1089602">
            <a:off x="6202226" y="4791405"/>
            <a:ext cx="1158913" cy="655200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€ € €</a:t>
            </a:r>
            <a:endParaRPr lang="sr-Latn-R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sr-Latn-ME" sz="2800" b="1" dirty="0" err="1"/>
              <a:t>FSkar</a:t>
            </a:r>
            <a:r>
              <a:rPr lang="sr-Latn-ME" sz="2800" b="1" dirty="0"/>
              <a:t> </a:t>
            </a:r>
            <a:r>
              <a:rPr lang="sr-Latn-ME" sz="2800" b="1" dirty="0" smtClean="0"/>
              <a:t> </a:t>
            </a:r>
            <a:endParaRPr lang="sr-Latn-ME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515" y="1290309"/>
                <a:ext cx="8962845" cy="5355312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sr-Latn-ME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FSkar</a:t>
                </a:r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predstavlja mehanizam za finansijsko poravnanje odstupanja regulacione oblasti;</a:t>
                </a:r>
              </a:p>
              <a:p>
                <a:endPara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Ukupna </a:t>
                </a:r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odstupanja (</a:t>
                </a:r>
                <a:r>
                  <a:rPr lang="el-GR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</a:t>
                </a:r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P) čine tri komponente:</a:t>
                </a: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sr-Latn-M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Tahoma" pitchFamily="34" charset="0"/>
                    <a:cs typeface="Tahoma" pitchFamily="34" charset="0"/>
                  </a:rPr>
                  <a:t>         </a:t>
                </a:r>
                <a:r>
                  <a:rPr lang="sr-Latn-M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Tahoma" pitchFamily="34" charset="0"/>
                    <a:cs typeface="Tahoma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𝒆𝒙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𝑽𝑻𝑳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𝒔𝒄𝒉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𝒖𝒆</m:t>
                        </m:r>
                      </m:sub>
                    </m:sSub>
                  </m:oMath>
                </a14:m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𝑹𝑷</m:t>
                        </m:r>
                      </m:sub>
                    </m:sSub>
                  </m:oMath>
                </a14:m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𝑭𝑪𝑷</m:t>
                        </m:r>
                      </m:sub>
                    </m:sSub>
                  </m:oMath>
                </a14:m>
                <a:endParaRPr lang="sr-Latn-M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</a:t>
                </a:r>
                <a:r>
                  <a:rPr lang="sr-Latn-ME" u="sng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Neželjena </a:t>
                </a:r>
                <a:r>
                  <a:rPr lang="sr-Latn-ME" u="sng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razmjena</a:t>
                </a:r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                  </a:t>
                </a:r>
                <a:r>
                  <a:rPr lang="sr-Latn-ME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</a:t>
                </a:r>
                <a:r>
                  <a:rPr lang="sr-Latn-ME" u="sng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Željena razmjena</a:t>
                </a:r>
                <a:r>
                  <a:rPr lang="sr-Latn-ME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5" y="1290309"/>
                <a:ext cx="8962845" cy="5355312"/>
              </a:xfrm>
              <a:prstGeom prst="rect">
                <a:avLst/>
              </a:prstGeom>
              <a:blipFill>
                <a:blip r:embed="rId2"/>
                <a:stretch>
                  <a:fillRect l="-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49239" y="3890327"/>
            <a:ext cx="280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 – Area Control Error, </a:t>
            </a:r>
            <a:r>
              <a:rPr lang="en-US" sz="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predstavlja</a:t>
            </a:r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ostatak</a:t>
            </a:r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sz="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vrijednosti</a:t>
            </a:r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„unintentional deviations“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44860" y="3864634"/>
                <a:ext cx="2829464" cy="2578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ME" sz="12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sr-Latn-ME" sz="12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12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𝑷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𝑹𝑷</m:t>
                        </m:r>
                      </m:sub>
                    </m:sSub>
                  </m:oMath>
                </a14:m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Ramping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energija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nastaje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primjenom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rampi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promjenu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plana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rada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granici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obračunskih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intervala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Period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rampe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u CE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traje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10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minuta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započinje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5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minuta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prije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predviđene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promjene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planova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u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obračunskim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intervalima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  <a:r>
                  <a:rPr lang="el-GR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 -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zahtjev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interkonekcije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održavanje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frekvencije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(FCP -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primarna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regulacija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). FCP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energija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nastaje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aktivacijom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FCR u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sinhronoj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oblasti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srazmjerno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odstupanju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frekvencije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prema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k-</a:t>
                </a:r>
                <a:r>
                  <a:rPr lang="en-US" sz="1200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faktorima</a:t>
                </a:r>
                <a:r>
                  <a:rPr lang="en-US" sz="12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860" y="3864634"/>
                <a:ext cx="2829464" cy="2578976"/>
              </a:xfrm>
              <a:prstGeom prst="rect">
                <a:avLst/>
              </a:prstGeom>
              <a:blipFill>
                <a:blip r:embed="rId3"/>
                <a:stretch>
                  <a:fillRect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2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1977"/>
            <a:ext cx="8057072" cy="852221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sr-Latn-ME" sz="2800" b="1" dirty="0" err="1" smtClean="0"/>
              <a:t>FSkar</a:t>
            </a:r>
            <a:r>
              <a:rPr lang="sr-Latn-ME" sz="2800" b="1" dirty="0" smtClean="0"/>
              <a:t> </a:t>
            </a:r>
            <a:r>
              <a:rPr lang="sr-Latn-ME" sz="2800" b="1" dirty="0"/>
              <a:t>– metoda određivanja cijene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517" y="1290309"/>
            <a:ext cx="8962845" cy="53553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M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Frekventno </a:t>
            </a:r>
            <a:r>
              <a:rPr lang="sr-Latn-M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zavisna cijena [€/</a:t>
            </a:r>
            <a:r>
              <a:rPr lang="sr-Latn-M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MWh</a:t>
            </a:r>
            <a:r>
              <a:rPr lang="sr-Latn-M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sr-Latn-M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mHz</a:t>
            </a:r>
            <a:r>
              <a:rPr lang="sr-Latn-M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]:</a:t>
            </a: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64" y="2142530"/>
            <a:ext cx="5011948" cy="2961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5111" y="5224736"/>
                <a:ext cx="8319653" cy="13000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𝑃𝑟𝑖𝑐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𝑈𝐸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𝐹𝐶𝑃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𝑃𝑟𝑖𝑐</m:t>
                                    </m:r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i="0">
                                            <a:latin typeface="Cambria Math" panose="02040503050406030204" pitchFamily="18" charset="0"/>
                                          </a:rPr>
                                          <m:t>€</m:t>
                                        </m:r>
                                      </m:num>
                                      <m:den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𝐻𝑧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 ∗(−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𝑚𝐻𝑧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𝑚𝐻𝑧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&lt;−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𝑚𝐻𝑧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𝑃𝑟𝑖𝑐</m:t>
                                    </m:r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i="0">
                                            <a:latin typeface="Cambria Math" panose="02040503050406030204" pitchFamily="18" charset="0"/>
                                          </a:rPr>
                                          <m:t>€</m:t>
                                        </m:r>
                                      </m:num>
                                      <m:den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𝐻𝑧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∗(∆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𝑚𝐻𝑧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𝑚𝐻𝑧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≤∆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&lt;−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𝑚𝐻𝑧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𝑃𝑟𝑖𝑐</m:t>
                                    </m:r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𝑚𝐻𝑧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≤∆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𝑚𝐻𝑧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𝑃𝑟𝑖𝑐</m:t>
                                    </m:r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i="0">
                                            <a:latin typeface="Cambria Math" panose="02040503050406030204" pitchFamily="18" charset="0"/>
                                          </a:rPr>
                                          <m:t>€</m:t>
                                        </m:r>
                                      </m:num>
                                      <m:den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𝐻𝑧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∗(∆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𝑚𝐻𝑧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𝑚𝐻𝑧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&lt;∆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𝑚𝐻𝑧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𝑃𝑟𝑖𝑐</m:t>
                                    </m:r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i="0">
                                            <a:latin typeface="Cambria Math" panose="02040503050406030204" pitchFamily="18" charset="0"/>
                                          </a:rPr>
                                          <m:t>€</m:t>
                                        </m:r>
                                      </m:num>
                                      <m:den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𝐻𝑧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𝑚𝐻𝑧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2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𝑚𝐻𝑧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en-US" sz="1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𝑚𝐻𝑧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11" y="5224736"/>
                <a:ext cx="8319653" cy="1300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4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2739"/>
            <a:ext cx="8057072" cy="852221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sr-Latn-ME" sz="2800" b="1" dirty="0" err="1" smtClean="0"/>
              <a:t>FSkar</a:t>
            </a:r>
            <a:r>
              <a:rPr lang="sr-Latn-ME" sz="2800" b="1" dirty="0" smtClean="0"/>
              <a:t> </a:t>
            </a:r>
            <a:r>
              <a:rPr lang="sr-Latn-ME" sz="2800" b="1" dirty="0"/>
              <a:t>– </a:t>
            </a:r>
            <a:r>
              <a:rPr lang="en-US" sz="2800" b="1" dirty="0" err="1" smtClean="0"/>
              <a:t>smjer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pla</a:t>
            </a:r>
            <a:r>
              <a:rPr lang="sr-Latn-ME" sz="2800" b="1" dirty="0" err="1" smtClean="0"/>
              <a:t>ćanja</a:t>
            </a:r>
            <a:endParaRPr lang="sr-Latn-ME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3517" y="1290309"/>
            <a:ext cx="8962845" cy="523220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sr-Latn-ME" dirty="0" err="1">
                <a:solidFill>
                  <a:schemeClr val="bg1"/>
                </a:solidFill>
                <a:ea typeface="Tahoma" pitchFamily="34" charset="0"/>
                <a:cs typeface="Calibri" panose="020F0502020204030204" pitchFamily="34" charset="0"/>
              </a:rPr>
              <a:t>Z</a:t>
            </a:r>
            <a:r>
              <a:rPr lang="sr-Latn-ME" dirty="0" err="1" smtClean="0">
                <a:solidFill>
                  <a:schemeClr val="bg1"/>
                </a:solidFill>
                <a:ea typeface="Tahoma" pitchFamily="34" charset="0"/>
                <a:cs typeface="Calibri" panose="020F0502020204030204" pitchFamily="34" charset="0"/>
              </a:rPr>
              <a:t>ero-sum</a:t>
            </a:r>
            <a:r>
              <a:rPr lang="sr-Latn-ME" dirty="0" smtClean="0">
                <a:solidFill>
                  <a:schemeClr val="bg1"/>
                </a:solidFill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sr-Latn-ME" dirty="0">
                <a:solidFill>
                  <a:schemeClr val="bg1"/>
                </a:solidFill>
                <a:ea typeface="Tahoma" pitchFamily="34" charset="0"/>
                <a:cs typeface="Calibri" panose="020F0502020204030204" pitchFamily="34" charset="0"/>
              </a:rPr>
              <a:t>game;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bg1"/>
                </a:solidFill>
                <a:ea typeface="Tahoma" pitchFamily="34" charset="0"/>
                <a:cs typeface="Calibri" panose="020F0502020204030204" pitchFamily="34" charset="0"/>
              </a:rPr>
              <a:t>Mjesečne fakture;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sr-Latn-ME" dirty="0" err="1">
                <a:solidFill>
                  <a:schemeClr val="bg1"/>
                </a:solidFill>
                <a:ea typeface="Tahoma" pitchFamily="34" charset="0"/>
                <a:cs typeface="Calibri" panose="020F0502020204030204" pitchFamily="34" charset="0"/>
              </a:rPr>
              <a:t>Billing</a:t>
            </a:r>
            <a:r>
              <a:rPr lang="sr-Latn-ME" dirty="0">
                <a:solidFill>
                  <a:schemeClr val="bg1"/>
                </a:solidFill>
                <a:ea typeface="Tahoma" pitchFamily="34" charset="0"/>
                <a:cs typeface="Calibri" panose="020F0502020204030204" pitchFamily="34" charset="0"/>
              </a:rPr>
              <a:t> agent: </a:t>
            </a:r>
            <a:r>
              <a:rPr lang="en-US" dirty="0">
                <a:solidFill>
                  <a:schemeClr val="bg1"/>
                </a:solidFill>
                <a:ea typeface="Tahoma" pitchFamily="34" charset="0"/>
                <a:cs typeface="Calibri" panose="020F0502020204030204" pitchFamily="34" charset="0"/>
              </a:rPr>
              <a:t>JAO</a:t>
            </a:r>
            <a:r>
              <a:rPr lang="sr-Latn-ME" dirty="0">
                <a:solidFill>
                  <a:schemeClr val="bg1"/>
                </a:solidFill>
                <a:ea typeface="Tahoma" pitchFamily="34" charset="0"/>
                <a:cs typeface="Calibri" panose="020F0502020204030204" pitchFamily="34" charset="0"/>
              </a:rPr>
              <a:t>;</a:t>
            </a: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85" y="3518475"/>
            <a:ext cx="6133108" cy="204843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378320" y="4513384"/>
            <a:ext cx="2637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97620" y="5151559"/>
            <a:ext cx="2637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29504" y="4503126"/>
            <a:ext cx="2637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10204" y="5151559"/>
            <a:ext cx="2637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2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381"/>
            <a:ext cx="8057072" cy="852221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sr-Latn-ME" sz="2800" b="1" dirty="0" err="1" smtClean="0"/>
              <a:t>FSkar</a:t>
            </a:r>
            <a:r>
              <a:rPr lang="sr-Latn-ME" sz="2800" b="1" dirty="0" smtClean="0"/>
              <a:t> </a:t>
            </a:r>
            <a:r>
              <a:rPr lang="sr-Latn-ME" sz="2800" b="1" dirty="0"/>
              <a:t>– </a:t>
            </a:r>
            <a:r>
              <a:rPr lang="en-US" sz="2800" b="1" dirty="0" err="1" smtClean="0"/>
              <a:t>obra</a:t>
            </a:r>
            <a:r>
              <a:rPr lang="sr-Latn-ME" sz="2800" b="1" dirty="0" smtClean="0"/>
              <a:t>čun tokom poremećaja sistema</a:t>
            </a:r>
            <a:endParaRPr lang="sr-Latn-ME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6869" y="1432501"/>
            <a:ext cx="8894262" cy="47397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a)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sinhronom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b)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oblast     c)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Cijepanje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sinhrone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radu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van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sinhronog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zone</a:t>
            </a:r>
          </a:p>
          <a:p>
            <a:pPr marL="85725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5725"/>
            <a:endParaRPr lang="en-US" sz="1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/>
            <a:endParaRPr lang="en-US" sz="1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/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r-Latn-ME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1600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FSkar</a:t>
            </a:r>
            <a:r>
              <a:rPr lang="en-US" sz="1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</a:t>
            </a:r>
            <a:r>
              <a:rPr lang="sr-Latn-ME" sz="1600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čna</a:t>
            </a:r>
            <a:r>
              <a:rPr lang="en-US" sz="1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cijena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sr-Latn-ME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FSkar</a:t>
            </a:r>
            <a:r>
              <a:rPr lang="en-US" sz="1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ME" sz="1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konačna</a:t>
            </a:r>
            <a:r>
              <a:rPr lang="en-US" sz="1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cijena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r-Latn-ME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1600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FSkar</a:t>
            </a:r>
            <a:r>
              <a:rPr lang="en-US" sz="1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referentna</a:t>
            </a:r>
            <a:r>
              <a:rPr lang="en-US" sz="1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cijena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marL="85725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±50mHz;                                                                                                      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(bez </a:t>
            </a:r>
            <a:r>
              <a:rPr lang="en-US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frekventno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zavisne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5725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±50mHz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±100mHz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15min;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</a:t>
            </a:r>
            <a:r>
              <a:rPr lang="en-US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komponente</a:t>
            </a: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±100mHz - ±200mHz do 5min;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M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8623" y="1964429"/>
            <a:ext cx="2182323" cy="1517452"/>
            <a:chOff x="804397" y="2942568"/>
            <a:chExt cx="2182323" cy="1517452"/>
          </a:xfrm>
        </p:grpSpPr>
        <p:sp>
          <p:nvSpPr>
            <p:cNvPr id="16" name="Rectangle 15"/>
            <p:cNvSpPr/>
            <p:nvPr/>
          </p:nvSpPr>
          <p:spPr>
            <a:xfrm>
              <a:off x="882963" y="3012771"/>
              <a:ext cx="2103757" cy="1447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4814" y="3274947"/>
              <a:ext cx="798587" cy="43856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LFCB1</a:t>
              </a:r>
              <a:endParaRPr lang="en-US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45252" y="3274947"/>
              <a:ext cx="798587" cy="43856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LFCB2</a:t>
              </a:r>
              <a:endParaRPr lang="en-US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64813" y="3911172"/>
              <a:ext cx="798587" cy="43856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LFCB3</a:t>
              </a:r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45252" y="3916737"/>
              <a:ext cx="798587" cy="43856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LFCB4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4397" y="2942568"/>
              <a:ext cx="9804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Sinch</a:t>
              </a:r>
              <a:r>
                <a:rPr lang="en-US" sz="1100" dirty="0" smtClean="0"/>
                <a:t>. area</a:t>
              </a:r>
              <a:endParaRPr lang="en-US" sz="1100" dirty="0"/>
            </a:p>
          </p:txBody>
        </p:sp>
      </p:grpSp>
      <p:sp>
        <p:nvSpPr>
          <p:cNvPr id="23" name="Rectangle 22"/>
          <p:cNvSpPr/>
          <p:nvPr/>
        </p:nvSpPr>
        <p:spPr>
          <a:xfrm rot="5400000">
            <a:off x="3258466" y="2265454"/>
            <a:ext cx="1407171" cy="91956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424741" y="1977942"/>
            <a:ext cx="2019145" cy="1514864"/>
            <a:chOff x="3476757" y="2942568"/>
            <a:chExt cx="2019145" cy="1514864"/>
          </a:xfrm>
        </p:grpSpPr>
        <p:sp>
          <p:nvSpPr>
            <p:cNvPr id="22" name="Rectangle 21"/>
            <p:cNvSpPr/>
            <p:nvPr/>
          </p:nvSpPr>
          <p:spPr>
            <a:xfrm>
              <a:off x="3554285" y="3754540"/>
              <a:ext cx="1941617" cy="7028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04108" y="3230235"/>
              <a:ext cx="780693" cy="43856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LFCB1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03233" y="3200204"/>
              <a:ext cx="798587" cy="43856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LFCB2</a:t>
              </a:r>
              <a:endParaRPr lang="en-US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06833" y="3893683"/>
              <a:ext cx="798587" cy="43856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LFCB3</a:t>
              </a:r>
              <a:endParaRPr lang="en-US" sz="1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92736" y="3893683"/>
              <a:ext cx="798587" cy="43856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LFCB4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76757" y="2942568"/>
              <a:ext cx="9804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Sinch</a:t>
              </a:r>
              <a:r>
                <a:rPr lang="en-US" sz="1100" dirty="0" smtClean="0"/>
                <a:t>. area</a:t>
              </a:r>
              <a:endParaRPr lang="en-US" sz="11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07891" y="1997583"/>
            <a:ext cx="2014942" cy="1538838"/>
            <a:chOff x="5947692" y="2921182"/>
            <a:chExt cx="2014942" cy="1538838"/>
          </a:xfrm>
        </p:grpSpPr>
        <p:sp>
          <p:nvSpPr>
            <p:cNvPr id="29" name="Rectangle 28"/>
            <p:cNvSpPr/>
            <p:nvPr/>
          </p:nvSpPr>
          <p:spPr>
            <a:xfrm>
              <a:off x="6021017" y="3713513"/>
              <a:ext cx="1941617" cy="74650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21016" y="2921182"/>
              <a:ext cx="1941617" cy="78228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23453" y="3159177"/>
              <a:ext cx="798587" cy="43856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LFCB1</a:t>
              </a:r>
              <a:endParaRPr lang="en-US" sz="1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51421" y="3143576"/>
              <a:ext cx="798587" cy="43856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LFCB2</a:t>
              </a:r>
              <a:endParaRPr lang="en-US" sz="1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48402" y="3936438"/>
              <a:ext cx="798587" cy="43856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LFCB3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7692" y="2921182"/>
              <a:ext cx="13909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Sinch</a:t>
              </a:r>
              <a:r>
                <a:rPr lang="en-US" sz="1100" dirty="0" smtClean="0"/>
                <a:t>. Area 1</a:t>
              </a:r>
              <a:endParaRPr lang="en-US" sz="11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7692" y="3682567"/>
              <a:ext cx="13909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Sinch</a:t>
              </a:r>
              <a:r>
                <a:rPr lang="en-US" sz="1100" dirty="0" smtClean="0"/>
                <a:t>. Area 2</a:t>
              </a:r>
              <a:endParaRPr lang="en-US" sz="11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7308080" y="3002265"/>
            <a:ext cx="798587" cy="4385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LFCB4</a:t>
            </a:r>
            <a:endParaRPr lang="en-US" sz="1400" dirty="0"/>
          </a:p>
        </p:txBody>
      </p:sp>
      <p:sp>
        <p:nvSpPr>
          <p:cNvPr id="41" name="Down Arrow 40"/>
          <p:cNvSpPr/>
          <p:nvPr/>
        </p:nvSpPr>
        <p:spPr>
          <a:xfrm>
            <a:off x="1505633" y="4348716"/>
            <a:ext cx="326867" cy="44656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4421835" y="4327646"/>
            <a:ext cx="326867" cy="44656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7144646" y="4327646"/>
            <a:ext cx="326867" cy="44656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18794</TotalTime>
  <Words>1089</Words>
  <Application>Microsoft Office PowerPoint</Application>
  <PresentationFormat>On-screen Show (4:3)</PresentationFormat>
  <Paragraphs>233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Courier New</vt:lpstr>
      <vt:lpstr>Tahoma</vt:lpstr>
      <vt:lpstr>Wingdings</vt:lpstr>
      <vt:lpstr>Thème Office</vt:lpstr>
      <vt:lpstr>think-cell Slide</vt:lpstr>
      <vt:lpstr>FINANSIJSKO PORAVNANJE NEŽELJENIH ODSTUPANJA FSkar</vt:lpstr>
      <vt:lpstr>UVOD</vt:lpstr>
      <vt:lpstr>KOMPENZACIONI PROGRAM</vt:lpstr>
      <vt:lpstr>KOMPENZACIONI PROGRAM</vt:lpstr>
      <vt:lpstr>Kompenzacioni program vs FSkar</vt:lpstr>
      <vt:lpstr>FSkar  </vt:lpstr>
      <vt:lpstr> FSkar – metoda određivanja cijene</vt:lpstr>
      <vt:lpstr> FSkar – smjer plaćanja</vt:lpstr>
      <vt:lpstr> FSkar – obračun tokom poremećaja sistema</vt:lpstr>
      <vt:lpstr> Pitanja recenzenta (1/4)</vt:lpstr>
      <vt:lpstr> Pitanja recenzenta (2/4)</vt:lpstr>
      <vt:lpstr>PowerPoint Presentation</vt:lpstr>
      <vt:lpstr> Pitanja recenzenta (4/4)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Biljana Ivanovic</cp:lastModifiedBy>
  <cp:revision>71</cp:revision>
  <dcterms:created xsi:type="dcterms:W3CDTF">2018-08-21T10:05:07Z</dcterms:created>
  <dcterms:modified xsi:type="dcterms:W3CDTF">2021-09-27T09:07:32Z</dcterms:modified>
</cp:coreProperties>
</file>